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9" r:id="rId3"/>
    <p:sldId id="257" r:id="rId4"/>
    <p:sldId id="262" r:id="rId5"/>
    <p:sldId id="276" r:id="rId6"/>
    <p:sldId id="261" r:id="rId7"/>
    <p:sldId id="284" r:id="rId8"/>
    <p:sldId id="258" r:id="rId9"/>
    <p:sldId id="263" r:id="rId10"/>
    <p:sldId id="264" r:id="rId11"/>
    <p:sldId id="265" r:id="rId12"/>
    <p:sldId id="282" r:id="rId13"/>
    <p:sldId id="267" r:id="rId14"/>
    <p:sldId id="266" r:id="rId15"/>
    <p:sldId id="269" r:id="rId16"/>
    <p:sldId id="272" r:id="rId17"/>
    <p:sldId id="270" r:id="rId18"/>
    <p:sldId id="268" r:id="rId19"/>
    <p:sldId id="271" r:id="rId20"/>
    <p:sldId id="273" r:id="rId21"/>
    <p:sldId id="287" r:id="rId22"/>
    <p:sldId id="275" r:id="rId23"/>
    <p:sldId id="277" r:id="rId24"/>
    <p:sldId id="280" r:id="rId25"/>
    <p:sldId id="283" r:id="rId26"/>
    <p:sldId id="279" r:id="rId27"/>
    <p:sldId id="286" r:id="rId28"/>
    <p:sldId id="281"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33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13" d="100"/>
          <a:sy n="113" d="100"/>
        </p:scale>
        <p:origin x="4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7132392-DD6A-4413-9812-CD6362B2BFD5}"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264295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32392-DD6A-4413-9812-CD6362B2BFD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114607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32392-DD6A-4413-9812-CD6362B2BFD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35350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32392-DD6A-4413-9812-CD6362B2BFD5}"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221731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7132392-DD6A-4413-9812-CD6362B2BFD5}"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23973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7132392-DD6A-4413-9812-CD6362B2BFD5}" type="datetimeFigureOut">
              <a:rPr lang="en-US" smtClean="0"/>
              <a:t>3/6/2022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314347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7132392-DD6A-4413-9812-CD6362B2BFD5}"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F47B6-57FA-493F-AEFD-D56FFB15063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8658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32392-DD6A-4413-9812-CD6362B2BFD5}"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89608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32392-DD6A-4413-9812-CD6362B2BFD5}"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131327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7132392-DD6A-4413-9812-CD6362B2BFD5}" type="datetimeFigureOut">
              <a:rPr lang="en-US" smtClean="0"/>
              <a:t>3/6/2022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22846903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132392-DD6A-4413-9812-CD6362B2BFD5}" type="datetimeFigureOut">
              <a:rPr lang="en-US" smtClean="0"/>
              <a:t>3/6/2022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BDF47B6-57FA-493F-AEFD-D56FFB150632}" type="slidenum">
              <a:rPr lang="en-US" smtClean="0"/>
              <a:t>‹#›</a:t>
            </a:fld>
            <a:endParaRPr lang="en-US"/>
          </a:p>
        </p:txBody>
      </p:sp>
    </p:spTree>
    <p:extLst>
      <p:ext uri="{BB962C8B-B14F-4D97-AF65-F5344CB8AC3E}">
        <p14:creationId xmlns:p14="http://schemas.microsoft.com/office/powerpoint/2010/main" val="36793062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7132392-DD6A-4413-9812-CD6362B2BFD5}" type="datetimeFigureOut">
              <a:rPr lang="en-US" smtClean="0"/>
              <a:t>3/6/2022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BDF47B6-57FA-493F-AEFD-D56FFB150632}" type="slidenum">
              <a:rPr lang="en-US" smtClean="0"/>
              <a:t>‹#›</a:t>
            </a:fld>
            <a:endParaRPr lang="en-US"/>
          </a:p>
        </p:txBody>
      </p:sp>
    </p:spTree>
    <p:extLst>
      <p:ext uri="{BB962C8B-B14F-4D97-AF65-F5344CB8AC3E}">
        <p14:creationId xmlns:p14="http://schemas.microsoft.com/office/powerpoint/2010/main" val="417579810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residents.lwmc.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B3ED-D684-44D2-AF44-8632F1F6B3BF}"/>
              </a:ext>
            </a:extLst>
          </p:cNvPr>
          <p:cNvSpPr>
            <a:spLocks noGrp="1"/>
          </p:cNvSpPr>
          <p:nvPr>
            <p:ph type="ctrTitle"/>
          </p:nvPr>
        </p:nvSpPr>
        <p:spPr>
          <a:xfrm>
            <a:off x="1659467" y="287011"/>
            <a:ext cx="8991600" cy="1645920"/>
          </a:xfrm>
        </p:spPr>
        <p:txBody>
          <a:bodyPr/>
          <a:lstStyle/>
          <a:p>
            <a:r>
              <a:rPr lang="en-US" dirty="0"/>
              <a:t>Leisure World Governance</a:t>
            </a:r>
          </a:p>
        </p:txBody>
      </p:sp>
      <p:sp>
        <p:nvSpPr>
          <p:cNvPr id="3" name="Subtitle 2">
            <a:extLst>
              <a:ext uri="{FF2B5EF4-FFF2-40B4-BE49-F238E27FC236}">
                <a16:creationId xmlns:a16="http://schemas.microsoft.com/office/drawing/2014/main" id="{5D8C49BB-3506-4888-A459-BBB733C70379}"/>
              </a:ext>
            </a:extLst>
          </p:cNvPr>
          <p:cNvSpPr>
            <a:spLocks noGrp="1"/>
          </p:cNvSpPr>
          <p:nvPr>
            <p:ph type="subTitle" idx="1"/>
          </p:nvPr>
        </p:nvSpPr>
        <p:spPr>
          <a:xfrm>
            <a:off x="1083734" y="2057400"/>
            <a:ext cx="9889066" cy="4199466"/>
          </a:xfrm>
        </p:spPr>
        <p:txBody>
          <a:bodyPr>
            <a:normAutofit lnSpcReduction="10000"/>
          </a:bodyPr>
          <a:lstStyle/>
          <a:p>
            <a:r>
              <a:rPr lang="en-US" sz="3200" u="sng" dirty="0">
                <a:solidFill>
                  <a:schemeClr val="bg1"/>
                </a:solidFill>
              </a:rPr>
              <a:t>What to Expect:</a:t>
            </a:r>
          </a:p>
          <a:p>
            <a:r>
              <a:rPr lang="en-US" sz="3200" dirty="0">
                <a:solidFill>
                  <a:schemeClr val="bg1"/>
                </a:solidFill>
              </a:rPr>
              <a:t>High Level Overview of LW Governance</a:t>
            </a:r>
          </a:p>
          <a:p>
            <a:r>
              <a:rPr lang="en-US" sz="3200" dirty="0">
                <a:solidFill>
                  <a:schemeClr val="bg1"/>
                </a:solidFill>
              </a:rPr>
              <a:t>* many moving parts, generalities, future changes </a:t>
            </a:r>
          </a:p>
          <a:p>
            <a:r>
              <a:rPr lang="en-US" sz="3200" dirty="0">
                <a:solidFill>
                  <a:schemeClr val="bg1"/>
                </a:solidFill>
              </a:rPr>
              <a:t>LW Governing Entities</a:t>
            </a:r>
          </a:p>
          <a:p>
            <a:r>
              <a:rPr lang="en-US" sz="3200" dirty="0">
                <a:solidFill>
                  <a:schemeClr val="bg1"/>
                </a:solidFill>
              </a:rPr>
              <a:t>BOD</a:t>
            </a:r>
          </a:p>
          <a:p>
            <a:r>
              <a:rPr lang="en-US" sz="3200" dirty="0">
                <a:solidFill>
                  <a:schemeClr val="bg1"/>
                </a:solidFill>
              </a:rPr>
              <a:t>Policy Process</a:t>
            </a:r>
          </a:p>
          <a:p>
            <a:r>
              <a:rPr lang="en-US" sz="3200" dirty="0"/>
              <a:t>Discuss Navigating the System</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BD40E40-E1C1-4F70-BC4A-E0DED4402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3" y="400818"/>
            <a:ext cx="1282700" cy="1532113"/>
          </a:xfrm>
          <a:prstGeom prst="rect">
            <a:avLst/>
          </a:prstGeom>
          <a:effectLst>
            <a:softEdge rad="63500"/>
          </a:effectLst>
        </p:spPr>
      </p:pic>
    </p:spTree>
    <p:extLst>
      <p:ext uri="{BB962C8B-B14F-4D97-AF65-F5344CB8AC3E}">
        <p14:creationId xmlns:p14="http://schemas.microsoft.com/office/powerpoint/2010/main" val="104267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8CA6-8E94-413F-B354-A785D7E88375}"/>
              </a:ext>
            </a:extLst>
          </p:cNvPr>
          <p:cNvSpPr>
            <a:spLocks noGrp="1"/>
          </p:cNvSpPr>
          <p:nvPr>
            <p:ph type="title"/>
          </p:nvPr>
        </p:nvSpPr>
        <p:spPr>
          <a:xfrm>
            <a:off x="1007533" y="474133"/>
            <a:ext cx="10413999" cy="1684867"/>
          </a:xfrm>
        </p:spPr>
        <p:txBody>
          <a:bodyPr/>
          <a:lstStyle/>
          <a:p>
            <a:r>
              <a:rPr lang="en-US" dirty="0"/>
              <a:t>LW’s current trustor and trustee</a:t>
            </a:r>
          </a:p>
        </p:txBody>
      </p:sp>
      <p:sp>
        <p:nvSpPr>
          <p:cNvPr id="3" name="Text Placeholder 2">
            <a:extLst>
              <a:ext uri="{FF2B5EF4-FFF2-40B4-BE49-F238E27FC236}">
                <a16:creationId xmlns:a16="http://schemas.microsoft.com/office/drawing/2014/main" id="{D774B9BD-B145-48B3-B21E-6F40F6145059}"/>
              </a:ext>
            </a:extLst>
          </p:cNvPr>
          <p:cNvSpPr>
            <a:spLocks noGrp="1"/>
          </p:cNvSpPr>
          <p:nvPr>
            <p:ph type="body" idx="1"/>
          </p:nvPr>
        </p:nvSpPr>
        <p:spPr>
          <a:xfrm>
            <a:off x="0" y="2311400"/>
            <a:ext cx="12191999" cy="4343400"/>
          </a:xfrm>
        </p:spPr>
        <p:txBody>
          <a:bodyPr>
            <a:normAutofit/>
          </a:bodyPr>
          <a:lstStyle/>
          <a:p>
            <a:pPr algn="ctr"/>
            <a:r>
              <a:rPr lang="en-US"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Trust is based on a legally binding set of rules of governance</a:t>
            </a:r>
          </a:p>
          <a:p>
            <a:r>
              <a:rPr lang="en-US" sz="2800" b="1"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LW Trustee – </a:t>
            </a:r>
          </a:p>
          <a:p>
            <a:r>
              <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LWCC </a:t>
            </a:r>
            <a:r>
              <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cannot amend Trust – residents - policy</a:t>
            </a:r>
          </a:p>
          <a:p>
            <a:r>
              <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LWMC</a:t>
            </a:r>
            <a:r>
              <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staff</a:t>
            </a:r>
            <a:r>
              <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manages/administers day-to-day operations, agent to members of Trust</a:t>
            </a:r>
          </a:p>
          <a:p>
            <a:endParaRPr lang="en-US"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b="1" u="sng" dirty="0">
                <a:solidFill>
                  <a:schemeClr val="accent1">
                    <a:lumMod val="50000"/>
                  </a:schemeClr>
                </a:solidFill>
                <a:effectLst/>
                <a:latin typeface="Roboto" panose="02000000000000000000" pitchFamily="2" charset="0"/>
                <a:ea typeface="Calibri" panose="020F0502020204030204" pitchFamily="34" charset="0"/>
                <a:cs typeface="Times New Roman" panose="02020603050405020304" pitchFamily="18" charset="0"/>
              </a:rPr>
              <a:t>LW Trustor - Mutual </a:t>
            </a:r>
            <a:r>
              <a:rPr lang="en-US" sz="2800" b="1" dirty="0">
                <a:solidFill>
                  <a:schemeClr val="accent1">
                    <a:lumMod val="50000"/>
                  </a:schemeClr>
                </a:solidFill>
                <a:effectLst/>
                <a:latin typeface="Roboto" panose="02000000000000000000" pitchFamily="2" charset="0"/>
                <a:ea typeface="Calibri" panose="020F0502020204030204" pitchFamily="34" charset="0"/>
                <a:cs typeface="Times New Roman" panose="02020603050405020304" pitchFamily="18" charset="0"/>
              </a:rPr>
              <a:t>(Member/Client)– supermajority to amend Trust</a:t>
            </a:r>
            <a:endParaRPr lang="en-US"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5DBEF4D0-2831-497A-BFCC-F10D470C7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448733"/>
            <a:ext cx="935665" cy="1117600"/>
          </a:xfrm>
          <a:prstGeom prst="rect">
            <a:avLst/>
          </a:prstGeom>
          <a:effectLst>
            <a:softEdge rad="63500"/>
          </a:effectLst>
        </p:spPr>
      </p:pic>
    </p:spTree>
    <p:extLst>
      <p:ext uri="{BB962C8B-B14F-4D97-AF65-F5344CB8AC3E}">
        <p14:creationId xmlns:p14="http://schemas.microsoft.com/office/powerpoint/2010/main" val="130898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6E57-0B62-44C9-BF1A-6E311378E4DD}"/>
              </a:ext>
            </a:extLst>
          </p:cNvPr>
          <p:cNvSpPr>
            <a:spLocks noGrp="1"/>
          </p:cNvSpPr>
          <p:nvPr>
            <p:ph type="title"/>
          </p:nvPr>
        </p:nvSpPr>
        <p:spPr>
          <a:xfrm>
            <a:off x="1591733" y="964692"/>
            <a:ext cx="10083799" cy="1188720"/>
          </a:xfrm>
        </p:spPr>
        <p:txBody>
          <a:bodyPr/>
          <a:lstStyle/>
          <a:p>
            <a:r>
              <a:rPr lang="en-US" dirty="0"/>
              <a:t>Trust Rules Applied by comm functioning</a:t>
            </a:r>
          </a:p>
        </p:txBody>
      </p:sp>
      <p:sp>
        <p:nvSpPr>
          <p:cNvPr id="5" name="TextBox 4">
            <a:extLst>
              <a:ext uri="{FF2B5EF4-FFF2-40B4-BE49-F238E27FC236}">
                <a16:creationId xmlns:a16="http://schemas.microsoft.com/office/drawing/2014/main" id="{D688B4CA-3F00-4A4E-A3B5-5C6BAAB07983}"/>
              </a:ext>
            </a:extLst>
          </p:cNvPr>
          <p:cNvSpPr txBox="1"/>
          <p:nvPr/>
        </p:nvSpPr>
        <p:spPr>
          <a:xfrm>
            <a:off x="1066800" y="2590800"/>
            <a:ext cx="9914467" cy="3693319"/>
          </a:xfrm>
          <a:prstGeom prst="rect">
            <a:avLst/>
          </a:prstGeom>
          <a:noFill/>
        </p:spPr>
        <p:txBody>
          <a:bodyPr wrap="square" rtlCol="0">
            <a:spAutoFit/>
          </a:bodyPr>
          <a:lstStyle/>
          <a:p>
            <a:r>
              <a:rPr lang="en-US" sz="2400" b="1" u="sng" dirty="0">
                <a:latin typeface="Roboto" panose="02000000000000000000" pitchFamily="2" charset="0"/>
                <a:ea typeface="Calibri" panose="020F0502020204030204" pitchFamily="34" charset="0"/>
                <a:cs typeface="Times New Roman" panose="02020603050405020304" pitchFamily="18" charset="0"/>
              </a:rPr>
              <a:t>A </a:t>
            </a:r>
            <a:r>
              <a:rPr lang="en-US" sz="2400" b="1" u="sng" dirty="0">
                <a:effectLst/>
                <a:latin typeface="Roboto" panose="02000000000000000000" pitchFamily="2" charset="0"/>
                <a:ea typeface="Calibri" panose="020F0502020204030204" pitchFamily="34" charset="0"/>
                <a:cs typeface="Times New Roman" panose="02020603050405020304" pitchFamily="18" charset="0"/>
              </a:rPr>
              <a:t>bylaw</a:t>
            </a:r>
            <a:r>
              <a:rPr lang="en-US" sz="2400" dirty="0">
                <a:effectLst/>
                <a:latin typeface="Roboto" panose="02000000000000000000" pitchFamily="2" charset="0"/>
                <a:ea typeface="Calibri" panose="020F0502020204030204" pitchFamily="34" charset="0"/>
                <a:cs typeface="Times New Roman" panose="02020603050405020304" pitchFamily="18" charset="0"/>
              </a:rPr>
              <a:t> is a rule or law established by an organization or community to regulate itself, as allowed or provided for by some higher authority.</a:t>
            </a:r>
          </a:p>
          <a:p>
            <a:endParaRPr lang="en-US" sz="2400" dirty="0">
              <a:latin typeface="Roboto" panose="02000000000000000000" pitchFamily="2" charset="0"/>
              <a:ea typeface="Calibri" panose="020F0502020204030204" pitchFamily="34" charset="0"/>
              <a:cs typeface="Times New Roman" panose="02020603050405020304" pitchFamily="18" charset="0"/>
            </a:endParaRPr>
          </a:p>
          <a:p>
            <a:r>
              <a:rPr lang="en-US" sz="2400" dirty="0"/>
              <a:t>LWCC policy/operations </a:t>
            </a:r>
            <a:r>
              <a:rPr lang="en-US" sz="2400"/>
              <a:t>bylaws adhere </a:t>
            </a:r>
            <a:r>
              <a:rPr lang="en-US" sz="2400" dirty="0"/>
              <a:t>to conform to Trust directives</a:t>
            </a:r>
          </a:p>
          <a:p>
            <a:endParaRPr lang="en-US" sz="2400" dirty="0"/>
          </a:p>
          <a:p>
            <a:r>
              <a:rPr lang="en-US" sz="2400" dirty="0"/>
              <a:t>Main Purpose of LWCC bylaws is to issue rules for the use and preservation of facilities and property in Leisure World and for participation in activities managed by the Corporation.</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A1B4675-B2CC-46FA-A925-6B7A4AA54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3" y="583142"/>
            <a:ext cx="1341967" cy="1602905"/>
          </a:xfrm>
          <a:prstGeom prst="rect">
            <a:avLst/>
          </a:prstGeom>
          <a:effectLst>
            <a:softEdge rad="63500"/>
          </a:effectLst>
        </p:spPr>
      </p:pic>
    </p:spTree>
    <p:extLst>
      <p:ext uri="{BB962C8B-B14F-4D97-AF65-F5344CB8AC3E}">
        <p14:creationId xmlns:p14="http://schemas.microsoft.com/office/powerpoint/2010/main" val="411163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CE4C-0D4C-4AEF-AF69-5B39640152DE}"/>
              </a:ext>
            </a:extLst>
          </p:cNvPr>
          <p:cNvSpPr>
            <a:spLocks noGrp="1"/>
          </p:cNvSpPr>
          <p:nvPr>
            <p:ph type="ctrTitle"/>
          </p:nvPr>
        </p:nvSpPr>
        <p:spPr>
          <a:xfrm>
            <a:off x="2633132" y="685800"/>
            <a:ext cx="7958667" cy="2065867"/>
          </a:xfrm>
        </p:spPr>
        <p:txBody>
          <a:bodyPr/>
          <a:lstStyle/>
          <a:p>
            <a:r>
              <a:rPr lang="en-US" dirty="0"/>
              <a:t>So, who’s the LW Boss?</a:t>
            </a:r>
          </a:p>
        </p:txBody>
      </p:sp>
      <p:sp>
        <p:nvSpPr>
          <p:cNvPr id="3" name="Subtitle 2">
            <a:extLst>
              <a:ext uri="{FF2B5EF4-FFF2-40B4-BE49-F238E27FC236}">
                <a16:creationId xmlns:a16="http://schemas.microsoft.com/office/drawing/2014/main" id="{1253EFB4-4EF8-4AD9-89A6-D3D51FA675E4}"/>
              </a:ext>
            </a:extLst>
          </p:cNvPr>
          <p:cNvSpPr>
            <a:spLocks noGrp="1"/>
          </p:cNvSpPr>
          <p:nvPr>
            <p:ph type="subTitle" idx="1"/>
          </p:nvPr>
        </p:nvSpPr>
        <p:spPr>
          <a:xfrm>
            <a:off x="414867" y="2997200"/>
            <a:ext cx="10862733" cy="3454400"/>
          </a:xfrm>
        </p:spPr>
        <p:txBody>
          <a:bodyPr>
            <a:normAutofit fontScale="70000" lnSpcReduction="20000"/>
          </a:bodyPr>
          <a:lstStyle/>
          <a:p>
            <a:endParaRPr lang="en-US" sz="3600" b="1" dirty="0">
              <a:solidFill>
                <a:schemeClr val="bg1"/>
              </a:solidFill>
            </a:endParaRPr>
          </a:p>
          <a:p>
            <a:r>
              <a:rPr lang="en-US" sz="4100" b="1" dirty="0">
                <a:solidFill>
                  <a:schemeClr val="bg1"/>
                </a:solidFill>
              </a:rPr>
              <a:t>The LWCC BOD Executes the will of the Trust</a:t>
            </a:r>
          </a:p>
          <a:p>
            <a:r>
              <a:rPr lang="en-US" sz="4100" b="1" dirty="0">
                <a:solidFill>
                  <a:schemeClr val="bg1"/>
                </a:solidFill>
              </a:rPr>
              <a:t>(Trust is a </a:t>
            </a:r>
            <a:r>
              <a:rPr lang="en-US" sz="4100" b="1" u="sng" dirty="0">
                <a:solidFill>
                  <a:schemeClr val="bg1"/>
                </a:solidFill>
              </a:rPr>
              <a:t>legal</a:t>
            </a:r>
            <a:r>
              <a:rPr lang="en-US" sz="4100" b="1" dirty="0">
                <a:solidFill>
                  <a:schemeClr val="bg1"/>
                </a:solidFill>
              </a:rPr>
              <a:t> agreement)</a:t>
            </a:r>
          </a:p>
          <a:p>
            <a:endParaRPr lang="en-US" sz="4100" b="1" dirty="0">
              <a:solidFill>
                <a:schemeClr val="bg1"/>
              </a:solidFill>
            </a:endParaRPr>
          </a:p>
          <a:p>
            <a:r>
              <a:rPr lang="en-US" sz="4100" dirty="0">
                <a:solidFill>
                  <a:schemeClr val="bg1"/>
                </a:solidFill>
              </a:rPr>
              <a:t>“Insofar as permitted by law, to do any other thing that, in the judgment of the Board of Directors, will promote the business of the corporation and the common benefit of its members.”</a:t>
            </a:r>
            <a:r>
              <a:rPr lang="en-US" sz="4100" dirty="0">
                <a:solidFill>
                  <a:schemeClr val="bg1"/>
                </a:solidFill>
                <a:latin typeface="Roboto" panose="02000000000000000000" pitchFamily="2" charset="0"/>
              </a:rPr>
              <a:t> – LWCC Articles of Incorporation</a:t>
            </a:r>
            <a:endParaRPr lang="en-US" sz="4100" dirty="0">
              <a:solidFill>
                <a:schemeClr val="bg1"/>
              </a:solidFill>
            </a:endParaRPr>
          </a:p>
          <a:p>
            <a:endParaRPr lang="en-US" sz="3600" b="1" dirty="0">
              <a:solidFill>
                <a:schemeClr val="bg1"/>
              </a:solidFill>
            </a:endParaRPr>
          </a:p>
        </p:txBody>
      </p:sp>
      <p:pic>
        <p:nvPicPr>
          <p:cNvPr id="5" name="Picture 4">
            <a:extLst>
              <a:ext uri="{FF2B5EF4-FFF2-40B4-BE49-F238E27FC236}">
                <a16:creationId xmlns:a16="http://schemas.microsoft.com/office/drawing/2014/main" id="{414B20C9-9D69-4370-8D10-9C65DD950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89034"/>
            <a:ext cx="1401233" cy="1673695"/>
          </a:xfrm>
          <a:prstGeom prst="rect">
            <a:avLst/>
          </a:prstGeom>
          <a:effectLst>
            <a:softEdge rad="31750"/>
          </a:effectLst>
        </p:spPr>
      </p:pic>
    </p:spTree>
    <p:extLst>
      <p:ext uri="{BB962C8B-B14F-4D97-AF65-F5344CB8AC3E}">
        <p14:creationId xmlns:p14="http://schemas.microsoft.com/office/powerpoint/2010/main" val="227191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BB35-7B18-4BC7-B856-53F867249816}"/>
              </a:ext>
            </a:extLst>
          </p:cNvPr>
          <p:cNvSpPr>
            <a:spLocks noGrp="1"/>
          </p:cNvSpPr>
          <p:nvPr>
            <p:ph type="title"/>
          </p:nvPr>
        </p:nvSpPr>
        <p:spPr/>
        <p:txBody>
          <a:bodyPr/>
          <a:lstStyle/>
          <a:p>
            <a:r>
              <a:rPr lang="en-US" dirty="0"/>
              <a:t>Leisure World Board of Directors</a:t>
            </a:r>
          </a:p>
        </p:txBody>
      </p:sp>
      <p:sp>
        <p:nvSpPr>
          <p:cNvPr id="3" name="Content Placeholder 2">
            <a:extLst>
              <a:ext uri="{FF2B5EF4-FFF2-40B4-BE49-F238E27FC236}">
                <a16:creationId xmlns:a16="http://schemas.microsoft.com/office/drawing/2014/main" id="{F9BA4295-0EBC-4F04-91E3-989A9CC0F885}"/>
              </a:ext>
            </a:extLst>
          </p:cNvPr>
          <p:cNvSpPr>
            <a:spLocks noGrp="1"/>
          </p:cNvSpPr>
          <p:nvPr>
            <p:ph idx="1"/>
          </p:nvPr>
        </p:nvSpPr>
        <p:spPr>
          <a:xfrm>
            <a:off x="1337733" y="2760132"/>
            <a:ext cx="10075334" cy="3970868"/>
          </a:xfrm>
        </p:spPr>
        <p:txBody>
          <a:bodyPr>
            <a:normAutofit/>
          </a:bodyPr>
          <a:lstStyle/>
          <a:p>
            <a:pPr marL="0" indent="0">
              <a:buNone/>
            </a:pPr>
            <a:r>
              <a:rPr lang="en-US" sz="2800" dirty="0"/>
              <a:t>LWCC Umbrella HOA overseen by a Board of Directors (BOD)</a:t>
            </a:r>
          </a:p>
          <a:p>
            <a:r>
              <a:rPr lang="en-US" sz="2800" dirty="0"/>
              <a:t>	</a:t>
            </a:r>
            <a:r>
              <a:rPr lang="en-US" sz="2800" b="0" i="0" dirty="0">
                <a:solidFill>
                  <a:schemeClr val="tx1"/>
                </a:solidFill>
                <a:effectLst/>
                <a:latin typeface="Roboto" panose="02000000000000000000" pitchFamily="2" charset="0"/>
              </a:rPr>
              <a:t>supervise the activities of an organization</a:t>
            </a:r>
          </a:p>
          <a:p>
            <a:r>
              <a:rPr lang="en-US" sz="2800" dirty="0">
                <a:solidFill>
                  <a:schemeClr val="tx1"/>
                </a:solidFill>
                <a:latin typeface="Roboto" panose="02000000000000000000" pitchFamily="2" charset="0"/>
              </a:rPr>
              <a:t>	</a:t>
            </a:r>
            <a:r>
              <a:rPr lang="en-US" sz="2800" b="0" i="0" dirty="0">
                <a:solidFill>
                  <a:schemeClr val="tx1"/>
                </a:solidFill>
                <a:effectLst/>
                <a:latin typeface="Roboto" panose="02000000000000000000" pitchFamily="2" charset="0"/>
              </a:rPr>
              <a:t>group of individuals that represent member mutuals</a:t>
            </a:r>
          </a:p>
          <a:p>
            <a:pPr lvl="4"/>
            <a:r>
              <a:rPr lang="en-US" sz="2600" dirty="0">
                <a:solidFill>
                  <a:schemeClr val="tx1"/>
                </a:solidFill>
                <a:latin typeface="Roboto" panose="02000000000000000000" pitchFamily="2" charset="0"/>
              </a:rPr>
              <a:t>Equitable representation of each mutual</a:t>
            </a:r>
            <a:endParaRPr lang="en-US" sz="2600" b="0" i="0" dirty="0">
              <a:solidFill>
                <a:schemeClr val="tx1"/>
              </a:solidFill>
              <a:effectLst/>
              <a:latin typeface="Roboto" panose="02000000000000000000" pitchFamily="2" charset="0"/>
            </a:endParaRPr>
          </a:p>
          <a:p>
            <a:r>
              <a:rPr lang="en-US" sz="2800" dirty="0">
                <a:solidFill>
                  <a:schemeClr val="tx1"/>
                </a:solidFill>
                <a:latin typeface="Roboto" panose="02000000000000000000" pitchFamily="2" charset="0"/>
              </a:rPr>
              <a:t>	single representative director per 250 mutual unit</a:t>
            </a:r>
          </a:p>
          <a:p>
            <a:pPr marL="0" indent="0">
              <a:buNone/>
            </a:pPr>
            <a:endParaRPr lang="en-US" dirty="0"/>
          </a:p>
        </p:txBody>
      </p:sp>
      <p:pic>
        <p:nvPicPr>
          <p:cNvPr id="5" name="Picture 4">
            <a:extLst>
              <a:ext uri="{FF2B5EF4-FFF2-40B4-BE49-F238E27FC236}">
                <a16:creationId xmlns:a16="http://schemas.microsoft.com/office/drawing/2014/main" id="{C5A7762A-997F-488E-A042-3AD21E8AD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46075"/>
            <a:ext cx="1778000" cy="2123722"/>
          </a:xfrm>
          <a:prstGeom prst="rect">
            <a:avLst/>
          </a:prstGeom>
          <a:effectLst>
            <a:softEdge rad="63500"/>
          </a:effectLst>
        </p:spPr>
      </p:pic>
    </p:spTree>
    <p:extLst>
      <p:ext uri="{BB962C8B-B14F-4D97-AF65-F5344CB8AC3E}">
        <p14:creationId xmlns:p14="http://schemas.microsoft.com/office/powerpoint/2010/main" val="148735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5064-9984-45EE-9BD1-89098DE959AC}"/>
              </a:ext>
            </a:extLst>
          </p:cNvPr>
          <p:cNvSpPr>
            <a:spLocks noGrp="1"/>
          </p:cNvSpPr>
          <p:nvPr>
            <p:ph type="ctrTitle"/>
          </p:nvPr>
        </p:nvSpPr>
        <p:spPr>
          <a:xfrm>
            <a:off x="1600200" y="457200"/>
            <a:ext cx="8991600" cy="1667933"/>
          </a:xfrm>
        </p:spPr>
        <p:txBody>
          <a:bodyPr/>
          <a:lstStyle/>
          <a:p>
            <a:r>
              <a:rPr lang="en-US" dirty="0"/>
              <a:t>External rules for BOD</a:t>
            </a:r>
          </a:p>
        </p:txBody>
      </p:sp>
      <p:sp>
        <p:nvSpPr>
          <p:cNvPr id="3" name="Subtitle 2">
            <a:extLst>
              <a:ext uri="{FF2B5EF4-FFF2-40B4-BE49-F238E27FC236}">
                <a16:creationId xmlns:a16="http://schemas.microsoft.com/office/drawing/2014/main" id="{658E5D63-28DE-428A-9B60-E024E11DFA11}"/>
              </a:ext>
            </a:extLst>
          </p:cNvPr>
          <p:cNvSpPr>
            <a:spLocks noGrp="1"/>
          </p:cNvSpPr>
          <p:nvPr>
            <p:ph type="subTitle" idx="1"/>
          </p:nvPr>
        </p:nvSpPr>
        <p:spPr>
          <a:xfrm>
            <a:off x="660400" y="2506133"/>
            <a:ext cx="10701867" cy="4216400"/>
          </a:xfrm>
        </p:spPr>
        <p:txBody>
          <a:bodyPr>
            <a:normAutofit/>
          </a:bodyPr>
          <a:lstStyle/>
          <a:p>
            <a:pPr algn="l"/>
            <a:r>
              <a:rPr lang="en-US" sz="2800" u="sng" dirty="0"/>
              <a:t>Federal Laws </a:t>
            </a:r>
            <a:r>
              <a:rPr lang="en-US" sz="2800" dirty="0" err="1"/>
              <a:t>ie</a:t>
            </a:r>
            <a:r>
              <a:rPr lang="en-US" sz="2800" dirty="0"/>
              <a:t> Discrimination</a:t>
            </a:r>
          </a:p>
          <a:p>
            <a:pPr algn="l"/>
            <a:r>
              <a:rPr lang="en-US" sz="2800" u="sng" dirty="0"/>
              <a:t>Maryland HOA Act </a:t>
            </a:r>
            <a:r>
              <a:rPr lang="en-US" sz="2800" dirty="0"/>
              <a:t>- </a:t>
            </a:r>
            <a:r>
              <a:rPr lang="en-US" sz="2800" b="0" i="0" dirty="0">
                <a:solidFill>
                  <a:srgbClr val="212121"/>
                </a:solidFill>
                <a:effectLst/>
                <a:latin typeface="miller-text"/>
              </a:rPr>
              <a:t>The Act governs the formation, management, powers, and operation of homeowners’ associations in Maryland.</a:t>
            </a:r>
          </a:p>
          <a:p>
            <a:pPr algn="l"/>
            <a:r>
              <a:rPr lang="en-US" sz="2800" b="0" i="0" dirty="0">
                <a:solidFill>
                  <a:srgbClr val="212121"/>
                </a:solidFill>
                <a:effectLst/>
                <a:latin typeface="miller-text"/>
              </a:rPr>
              <a:t>*</a:t>
            </a:r>
            <a:endParaRPr lang="en-US" sz="2800" dirty="0">
              <a:solidFill>
                <a:srgbClr val="212121"/>
              </a:solidFill>
              <a:latin typeface="miller-text"/>
            </a:endParaRPr>
          </a:p>
          <a:p>
            <a:pPr algn="l"/>
            <a:r>
              <a:rPr lang="en-US" sz="2800" dirty="0" err="1">
                <a:solidFill>
                  <a:srgbClr val="212121"/>
                </a:solidFill>
                <a:latin typeface="miller-text"/>
              </a:rPr>
              <a:t>MoCo</a:t>
            </a:r>
            <a:r>
              <a:rPr lang="en-US" sz="2800" dirty="0">
                <a:solidFill>
                  <a:srgbClr val="212121"/>
                </a:solidFill>
                <a:latin typeface="miller-text"/>
              </a:rPr>
              <a:t> </a:t>
            </a:r>
            <a:r>
              <a:rPr lang="en-US" sz="2800" b="0" i="0" dirty="0">
                <a:solidFill>
                  <a:schemeClr val="bg1"/>
                </a:solidFill>
                <a:effectLst/>
                <a:latin typeface="Roboto" panose="02000000000000000000" pitchFamily="2" charset="0"/>
              </a:rPr>
              <a:t>Commission on Common Ownership Communities (“CCOC”)</a:t>
            </a:r>
          </a:p>
          <a:p>
            <a:pPr algn="l"/>
            <a:r>
              <a:rPr lang="en-US" sz="2800" dirty="0">
                <a:solidFill>
                  <a:schemeClr val="bg1"/>
                </a:solidFill>
                <a:latin typeface="Roboto" panose="02000000000000000000" pitchFamily="2" charset="0"/>
              </a:rPr>
              <a:t>Current Edition of Robert’s Rules - BOD Meeting Procedures</a:t>
            </a:r>
            <a:r>
              <a:rPr lang="en-US" sz="2800" dirty="0">
                <a:solidFill>
                  <a:schemeClr val="bg1"/>
                </a:solidFill>
                <a:latin typeface="miller-text"/>
              </a:rPr>
              <a:t> </a:t>
            </a:r>
          </a:p>
          <a:p>
            <a:endParaRPr lang="en-US" dirty="0"/>
          </a:p>
        </p:txBody>
      </p:sp>
      <p:pic>
        <p:nvPicPr>
          <p:cNvPr id="5" name="Picture 4">
            <a:extLst>
              <a:ext uri="{FF2B5EF4-FFF2-40B4-BE49-F238E27FC236}">
                <a16:creationId xmlns:a16="http://schemas.microsoft.com/office/drawing/2014/main" id="{F8A17CC1-B328-46AE-9282-40AE8100F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3" y="465667"/>
            <a:ext cx="1350433" cy="1613017"/>
          </a:xfrm>
          <a:prstGeom prst="rect">
            <a:avLst/>
          </a:prstGeom>
          <a:effectLst>
            <a:softEdge rad="63500"/>
          </a:effectLst>
        </p:spPr>
      </p:pic>
    </p:spTree>
    <p:extLst>
      <p:ext uri="{BB962C8B-B14F-4D97-AF65-F5344CB8AC3E}">
        <p14:creationId xmlns:p14="http://schemas.microsoft.com/office/powerpoint/2010/main" val="109203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A517-8184-498E-A946-9DEE128A1C79}"/>
              </a:ext>
            </a:extLst>
          </p:cNvPr>
          <p:cNvSpPr>
            <a:spLocks noGrp="1"/>
          </p:cNvSpPr>
          <p:nvPr>
            <p:ph type="title"/>
          </p:nvPr>
        </p:nvSpPr>
        <p:spPr/>
        <p:txBody>
          <a:bodyPr/>
          <a:lstStyle/>
          <a:p>
            <a:r>
              <a:rPr lang="en-US" dirty="0"/>
              <a:t>Mutual BOD representation</a:t>
            </a:r>
          </a:p>
        </p:txBody>
      </p:sp>
      <p:sp>
        <p:nvSpPr>
          <p:cNvPr id="3" name="Content Placeholder 2">
            <a:extLst>
              <a:ext uri="{FF2B5EF4-FFF2-40B4-BE49-F238E27FC236}">
                <a16:creationId xmlns:a16="http://schemas.microsoft.com/office/drawing/2014/main" id="{8EF28D60-AEFC-48BB-937D-BC51C86D4018}"/>
              </a:ext>
            </a:extLst>
          </p:cNvPr>
          <p:cNvSpPr>
            <a:spLocks noGrp="1"/>
          </p:cNvSpPr>
          <p:nvPr>
            <p:ph idx="1"/>
          </p:nvPr>
        </p:nvSpPr>
        <p:spPr>
          <a:xfrm>
            <a:off x="1744133" y="2638044"/>
            <a:ext cx="8788399" cy="3500289"/>
          </a:xfrm>
        </p:spPr>
        <p:txBody>
          <a:bodyPr>
            <a:normAutofit/>
          </a:bodyPr>
          <a:lstStyle/>
          <a:p>
            <a:r>
              <a:rPr lang="en-US" sz="2800" dirty="0"/>
              <a:t>Each Mutual Entitled to Representation on the BOD</a:t>
            </a:r>
          </a:p>
          <a:p>
            <a:r>
              <a:rPr lang="en-US" sz="2800" dirty="0"/>
              <a:t>One Director (Alternate) per 250 units</a:t>
            </a:r>
          </a:p>
          <a:p>
            <a:r>
              <a:rPr lang="en-US" sz="2800" dirty="0">
                <a:solidFill>
                  <a:schemeClr val="accent4">
                    <a:lumMod val="40000"/>
                    <a:lumOff val="60000"/>
                  </a:schemeClr>
                </a:solidFill>
              </a:rPr>
              <a:t>Mutual determines representative’s term		 	BOD can only recommend removal for cause</a:t>
            </a:r>
          </a:p>
          <a:p>
            <a:r>
              <a:rPr lang="en-US" sz="2800" dirty="0">
                <a:solidFill>
                  <a:schemeClr val="tx1"/>
                </a:solidFill>
              </a:rPr>
              <a:t>Three officers elected and Executive </a:t>
            </a:r>
            <a:r>
              <a:rPr lang="en-US" sz="2800" dirty="0" err="1">
                <a:solidFill>
                  <a:schemeClr val="tx1"/>
                </a:solidFill>
              </a:rPr>
              <a:t>Cmte</a:t>
            </a:r>
            <a:r>
              <a:rPr lang="en-US" sz="2800" dirty="0">
                <a:solidFill>
                  <a:schemeClr val="tx1"/>
                </a:solidFill>
              </a:rPr>
              <a:t> annually	</a:t>
            </a:r>
          </a:p>
          <a:p>
            <a:pPr lvl="2"/>
            <a:r>
              <a:rPr lang="en-US" sz="2600" dirty="0">
                <a:solidFill>
                  <a:schemeClr val="tx1"/>
                </a:solidFill>
              </a:rPr>
              <a:t>Chair, Vice-Chair, </a:t>
            </a:r>
            <a:r>
              <a:rPr lang="en-US" sz="2600" dirty="0" err="1">
                <a:solidFill>
                  <a:schemeClr val="tx1"/>
                </a:solidFill>
              </a:rPr>
              <a:t>Secy</a:t>
            </a:r>
            <a:r>
              <a:rPr lang="en-US" sz="2600" dirty="0">
                <a:solidFill>
                  <a:schemeClr val="tx1"/>
                </a:solidFill>
              </a:rPr>
              <a:t>, </a:t>
            </a:r>
            <a:r>
              <a:rPr lang="en-US" sz="2600" dirty="0">
                <a:solidFill>
                  <a:schemeClr val="accent2">
                    <a:lumMod val="60000"/>
                    <a:lumOff val="40000"/>
                  </a:schemeClr>
                </a:solidFill>
              </a:rPr>
              <a:t>Four At-Large</a:t>
            </a:r>
          </a:p>
          <a:p>
            <a:pPr lvl="2"/>
            <a:endParaRPr lang="en-US" sz="2600" dirty="0">
              <a:solidFill>
                <a:schemeClr val="accent2">
                  <a:lumMod val="60000"/>
                  <a:lumOff val="40000"/>
                </a:schemeClr>
              </a:solidFill>
            </a:endParaRPr>
          </a:p>
          <a:p>
            <a:pPr lvl="2"/>
            <a:endParaRPr lang="en-US" sz="2600" dirty="0">
              <a:solidFill>
                <a:schemeClr val="tx1"/>
              </a:solidFill>
            </a:endParaRPr>
          </a:p>
        </p:txBody>
      </p:sp>
      <p:pic>
        <p:nvPicPr>
          <p:cNvPr id="5" name="Picture 4">
            <a:extLst>
              <a:ext uri="{FF2B5EF4-FFF2-40B4-BE49-F238E27FC236}">
                <a16:creationId xmlns:a16="http://schemas.microsoft.com/office/drawing/2014/main" id="{B910BBC4-BE4C-4A01-B50E-3A4B0BFE9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414994"/>
            <a:ext cx="1680633" cy="2007423"/>
          </a:xfrm>
          <a:prstGeom prst="rect">
            <a:avLst/>
          </a:prstGeom>
          <a:effectLst>
            <a:softEdge rad="63500"/>
          </a:effectLst>
        </p:spPr>
      </p:pic>
    </p:spTree>
    <p:extLst>
      <p:ext uri="{BB962C8B-B14F-4D97-AF65-F5344CB8AC3E}">
        <p14:creationId xmlns:p14="http://schemas.microsoft.com/office/powerpoint/2010/main" val="106749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63BD-346E-4DC6-AC7D-1F0A48C3A2C5}"/>
              </a:ext>
            </a:extLst>
          </p:cNvPr>
          <p:cNvSpPr>
            <a:spLocks noGrp="1"/>
          </p:cNvSpPr>
          <p:nvPr>
            <p:ph type="ctrTitle"/>
          </p:nvPr>
        </p:nvSpPr>
        <p:spPr>
          <a:xfrm>
            <a:off x="2006600" y="465666"/>
            <a:ext cx="8585200" cy="2005923"/>
          </a:xfrm>
        </p:spPr>
        <p:txBody>
          <a:bodyPr/>
          <a:lstStyle/>
          <a:p>
            <a:r>
              <a:rPr lang="en-US" dirty="0"/>
              <a:t>LWCC BOD Meetings</a:t>
            </a:r>
          </a:p>
        </p:txBody>
      </p:sp>
      <p:sp>
        <p:nvSpPr>
          <p:cNvPr id="3" name="Subtitle 2">
            <a:extLst>
              <a:ext uri="{FF2B5EF4-FFF2-40B4-BE49-F238E27FC236}">
                <a16:creationId xmlns:a16="http://schemas.microsoft.com/office/drawing/2014/main" id="{5542734F-9EEE-4157-B040-58BF2925281B}"/>
              </a:ext>
            </a:extLst>
          </p:cNvPr>
          <p:cNvSpPr>
            <a:spLocks noGrp="1"/>
          </p:cNvSpPr>
          <p:nvPr>
            <p:ph type="subTitle" idx="1"/>
          </p:nvPr>
        </p:nvSpPr>
        <p:spPr>
          <a:xfrm>
            <a:off x="550333" y="2743200"/>
            <a:ext cx="11252200" cy="3903133"/>
          </a:xfrm>
        </p:spPr>
        <p:txBody>
          <a:bodyPr>
            <a:normAutofit fontScale="85000" lnSpcReduction="10000"/>
          </a:bodyPr>
          <a:lstStyle/>
          <a:p>
            <a:pPr marL="571500" indent="-571500">
              <a:buFont typeface="Wingdings" panose="05000000000000000000" pitchFamily="2" charset="2"/>
              <a:buChar char="§"/>
            </a:pPr>
            <a:r>
              <a:rPr lang="en-US" sz="4000" dirty="0">
                <a:solidFill>
                  <a:schemeClr val="bg1"/>
                </a:solidFill>
              </a:rPr>
              <a:t>Open to ALL Leisure World Residents</a:t>
            </a:r>
          </a:p>
          <a:p>
            <a:pPr marL="571500" indent="-571500">
              <a:buFont typeface="Wingdings" panose="05000000000000000000" pitchFamily="2" charset="2"/>
              <a:buChar char="§"/>
            </a:pPr>
            <a:r>
              <a:rPr lang="en-US" sz="4000" dirty="0">
                <a:solidFill>
                  <a:schemeClr val="bg1"/>
                </a:solidFill>
              </a:rPr>
              <a:t>Compliance with all applicable laws</a:t>
            </a:r>
          </a:p>
          <a:p>
            <a:pPr marL="571500" indent="-571500">
              <a:buFont typeface="Wingdings" panose="05000000000000000000" pitchFamily="2" charset="2"/>
              <a:buChar char="§"/>
            </a:pPr>
            <a:r>
              <a:rPr lang="en-US" sz="4000" dirty="0">
                <a:solidFill>
                  <a:schemeClr val="bg1"/>
                </a:solidFill>
              </a:rPr>
              <a:t>Meeting Procedure According to Current Robert’s Rules</a:t>
            </a:r>
          </a:p>
          <a:p>
            <a:pPr marL="571500" indent="-571500">
              <a:buFont typeface="Wingdings" panose="05000000000000000000" pitchFamily="2" charset="2"/>
              <a:buChar char="§"/>
            </a:pPr>
            <a:r>
              <a:rPr lang="en-US" sz="4000" dirty="0">
                <a:solidFill>
                  <a:schemeClr val="bg1"/>
                </a:solidFill>
              </a:rPr>
              <a:t>Chair responsible for Agenda and Mtg Facilitation</a:t>
            </a:r>
          </a:p>
          <a:p>
            <a:pPr marL="571500" indent="-571500">
              <a:buFont typeface="Wingdings" panose="05000000000000000000" pitchFamily="2" charset="2"/>
              <a:buChar char="§"/>
            </a:pPr>
            <a:r>
              <a:rPr lang="en-US" sz="4000" dirty="0">
                <a:solidFill>
                  <a:schemeClr val="bg1"/>
                </a:solidFill>
              </a:rPr>
              <a:t>BOD imposed parameter’s to Assure Business Mtg Priority</a:t>
            </a:r>
          </a:p>
          <a:p>
            <a:pPr marL="571500" indent="-571500">
              <a:buFont typeface="Wingdings" panose="05000000000000000000" pitchFamily="2" charset="2"/>
              <a:buChar char="§"/>
            </a:pPr>
            <a:r>
              <a:rPr lang="en-US" sz="4000" dirty="0">
                <a:solidFill>
                  <a:schemeClr val="bg1"/>
                </a:solidFill>
              </a:rPr>
              <a:t>** Limiting all input</a:t>
            </a:r>
          </a:p>
          <a:p>
            <a:endParaRPr lang="en-US" dirty="0"/>
          </a:p>
        </p:txBody>
      </p:sp>
      <p:pic>
        <p:nvPicPr>
          <p:cNvPr id="5" name="Picture 4">
            <a:extLst>
              <a:ext uri="{FF2B5EF4-FFF2-40B4-BE49-F238E27FC236}">
                <a16:creationId xmlns:a16="http://schemas.microsoft.com/office/drawing/2014/main" id="{7F13693B-90C6-4A5C-A93F-1A70A641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33" y="465666"/>
            <a:ext cx="1443567" cy="1724261"/>
          </a:xfrm>
          <a:prstGeom prst="rect">
            <a:avLst/>
          </a:prstGeom>
          <a:effectLst>
            <a:softEdge rad="63500"/>
          </a:effectLst>
        </p:spPr>
      </p:pic>
    </p:spTree>
    <p:extLst>
      <p:ext uri="{BB962C8B-B14F-4D97-AF65-F5344CB8AC3E}">
        <p14:creationId xmlns:p14="http://schemas.microsoft.com/office/powerpoint/2010/main" val="31856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B8E9-4AD6-4B91-9753-4773630F6E31}"/>
              </a:ext>
            </a:extLst>
          </p:cNvPr>
          <p:cNvSpPr>
            <a:spLocks noGrp="1"/>
          </p:cNvSpPr>
          <p:nvPr>
            <p:ph type="title"/>
          </p:nvPr>
        </p:nvSpPr>
        <p:spPr/>
        <p:txBody>
          <a:bodyPr/>
          <a:lstStyle/>
          <a:p>
            <a:r>
              <a:rPr lang="en-US" dirty="0"/>
              <a:t>BOD Voting</a:t>
            </a:r>
          </a:p>
        </p:txBody>
      </p:sp>
      <p:sp>
        <p:nvSpPr>
          <p:cNvPr id="3" name="Content Placeholder 2">
            <a:extLst>
              <a:ext uri="{FF2B5EF4-FFF2-40B4-BE49-F238E27FC236}">
                <a16:creationId xmlns:a16="http://schemas.microsoft.com/office/drawing/2014/main" id="{21884BCD-67C6-40BA-9411-8637CBD47CE9}"/>
              </a:ext>
            </a:extLst>
          </p:cNvPr>
          <p:cNvSpPr>
            <a:spLocks noGrp="1"/>
          </p:cNvSpPr>
          <p:nvPr>
            <p:ph idx="1"/>
          </p:nvPr>
        </p:nvSpPr>
        <p:spPr>
          <a:xfrm>
            <a:off x="1151467" y="2638044"/>
            <a:ext cx="9982199" cy="3101983"/>
          </a:xfrm>
        </p:spPr>
        <p:txBody>
          <a:bodyPr/>
          <a:lstStyle/>
          <a:p>
            <a:r>
              <a:rPr lang="en-US" sz="2800" dirty="0"/>
              <a:t>Each Director Has One Vote</a:t>
            </a:r>
          </a:p>
          <a:p>
            <a:r>
              <a:rPr lang="en-US" sz="2800" dirty="0"/>
              <a:t>Majority on most issues decides – hand count or role-call</a:t>
            </a:r>
          </a:p>
          <a:p>
            <a:pPr lvl="2"/>
            <a:r>
              <a:rPr lang="en-US" sz="2800" dirty="0"/>
              <a:t>Some issues require a super-majority (last minute agenda)</a:t>
            </a:r>
          </a:p>
          <a:p>
            <a:pPr lvl="2"/>
            <a:r>
              <a:rPr lang="en-US" sz="2800" dirty="0"/>
              <a:t>Some require majority of both director count and weighted vote (election of Exec </a:t>
            </a:r>
            <a:r>
              <a:rPr lang="en-US" sz="2800" dirty="0" err="1"/>
              <a:t>Cmte</a:t>
            </a:r>
            <a:r>
              <a:rPr lang="en-US" sz="2800" dirty="0"/>
              <a:t>)</a:t>
            </a:r>
          </a:p>
          <a:p>
            <a:pPr lvl="2"/>
            <a:endParaRPr lang="en-US" dirty="0"/>
          </a:p>
        </p:txBody>
      </p:sp>
      <p:pic>
        <p:nvPicPr>
          <p:cNvPr id="5" name="Picture 4">
            <a:extLst>
              <a:ext uri="{FF2B5EF4-FFF2-40B4-BE49-F238E27FC236}">
                <a16:creationId xmlns:a16="http://schemas.microsoft.com/office/drawing/2014/main" id="{72FBF615-C109-4C74-BEBB-E20957157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583142"/>
            <a:ext cx="1422401" cy="1698979"/>
          </a:xfrm>
          <a:prstGeom prst="rect">
            <a:avLst/>
          </a:prstGeom>
          <a:ln w="19050">
            <a:solidFill>
              <a:schemeClr val="tx1"/>
            </a:solidFill>
          </a:ln>
        </p:spPr>
      </p:pic>
    </p:spTree>
    <p:extLst>
      <p:ext uri="{BB962C8B-B14F-4D97-AF65-F5344CB8AC3E}">
        <p14:creationId xmlns:p14="http://schemas.microsoft.com/office/powerpoint/2010/main" val="317904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0981-CADE-48F9-9A7A-D347F236925A}"/>
              </a:ext>
            </a:extLst>
          </p:cNvPr>
          <p:cNvSpPr>
            <a:spLocks noGrp="1"/>
          </p:cNvSpPr>
          <p:nvPr>
            <p:ph type="ctrTitle"/>
          </p:nvPr>
        </p:nvSpPr>
        <p:spPr>
          <a:xfrm>
            <a:off x="1600200" y="440268"/>
            <a:ext cx="8991600" cy="1532465"/>
          </a:xfrm>
        </p:spPr>
        <p:txBody>
          <a:bodyPr/>
          <a:lstStyle/>
          <a:p>
            <a:r>
              <a:rPr lang="en-US" dirty="0"/>
              <a:t>BOD ongoing governance</a:t>
            </a:r>
          </a:p>
        </p:txBody>
      </p:sp>
      <p:sp>
        <p:nvSpPr>
          <p:cNvPr id="3" name="Subtitle 2">
            <a:extLst>
              <a:ext uri="{FF2B5EF4-FFF2-40B4-BE49-F238E27FC236}">
                <a16:creationId xmlns:a16="http://schemas.microsoft.com/office/drawing/2014/main" id="{2875A93A-C68D-4E9F-BB69-5BF1F3966853}"/>
              </a:ext>
            </a:extLst>
          </p:cNvPr>
          <p:cNvSpPr>
            <a:spLocks noGrp="1"/>
          </p:cNvSpPr>
          <p:nvPr>
            <p:ph type="subTitle" idx="1"/>
          </p:nvPr>
        </p:nvSpPr>
        <p:spPr>
          <a:xfrm>
            <a:off x="762000" y="2556933"/>
            <a:ext cx="10803467" cy="3035505"/>
          </a:xfrm>
        </p:spPr>
        <p:txBody>
          <a:bodyPr>
            <a:normAutofit fontScale="85000" lnSpcReduction="20000"/>
          </a:bodyPr>
          <a:lstStyle/>
          <a:p>
            <a:r>
              <a:rPr lang="en-US" sz="2800" dirty="0">
                <a:solidFill>
                  <a:schemeClr val="bg1"/>
                </a:solidFill>
              </a:rPr>
              <a:t>Applying specific rules to current needs without conflict to create policy</a:t>
            </a:r>
          </a:p>
          <a:p>
            <a:endParaRPr lang="en-US" sz="2800" dirty="0">
              <a:solidFill>
                <a:schemeClr val="bg1"/>
              </a:solidFill>
            </a:endParaRPr>
          </a:p>
          <a:p>
            <a:r>
              <a:rPr lang="en-US" sz="2800" dirty="0">
                <a:solidFill>
                  <a:schemeClr val="bg1"/>
                </a:solidFill>
              </a:rPr>
              <a:t>Creating Policy through resolution - </a:t>
            </a:r>
            <a:r>
              <a:rPr lang="en-US" sz="2400" b="0" i="0" dirty="0">
                <a:solidFill>
                  <a:srgbClr val="202124"/>
                </a:solidFill>
                <a:effectLst/>
                <a:latin typeface="Roboto" panose="02000000000000000000" pitchFamily="2" charset="0"/>
              </a:rPr>
              <a:t>A resolution is </a:t>
            </a:r>
            <a:r>
              <a:rPr lang="en-US" sz="2400" b="1" i="0" dirty="0">
                <a:solidFill>
                  <a:srgbClr val="202124"/>
                </a:solidFill>
                <a:effectLst/>
                <a:latin typeface="Roboto" panose="02000000000000000000" pitchFamily="2" charset="0"/>
              </a:rPr>
              <a:t>an original motion</a:t>
            </a:r>
            <a:r>
              <a:rPr lang="en-US" sz="2400" b="0" i="0" dirty="0">
                <a:solidFill>
                  <a:srgbClr val="202124"/>
                </a:solidFill>
                <a:effectLst/>
                <a:latin typeface="Roboto" panose="02000000000000000000" pitchFamily="2" charset="0"/>
              </a:rPr>
              <a:t>, which because of its importance, length, or complexity is submitted in writing.	</a:t>
            </a:r>
          </a:p>
          <a:p>
            <a:r>
              <a:rPr lang="en-US" sz="2800" dirty="0">
                <a:solidFill>
                  <a:schemeClr val="bg1"/>
                </a:solidFill>
              </a:rPr>
              <a:t>*** </a:t>
            </a:r>
            <a:r>
              <a:rPr lang="en-US" sz="2800" u="sng" dirty="0">
                <a:solidFill>
                  <a:schemeClr val="bg1"/>
                </a:solidFill>
              </a:rPr>
              <a:t>Bylaws</a:t>
            </a:r>
            <a:r>
              <a:rPr lang="en-US" sz="2800" dirty="0">
                <a:solidFill>
                  <a:schemeClr val="bg1"/>
                </a:solidFill>
              </a:rPr>
              <a:t> are internal corporate rule of operating organization according to governance parameters </a:t>
            </a:r>
          </a:p>
          <a:p>
            <a:endParaRPr lang="en-US" sz="2800" dirty="0">
              <a:solidFill>
                <a:schemeClr val="bg1"/>
              </a:solidFill>
            </a:endParaRPr>
          </a:p>
          <a:p>
            <a:r>
              <a:rPr lang="en-US" sz="2800" dirty="0">
                <a:solidFill>
                  <a:schemeClr val="bg1"/>
                </a:solidFill>
              </a:rPr>
              <a:t>BOD can only Affect Policy (Bylaws), Not Trust Docs</a:t>
            </a:r>
          </a:p>
        </p:txBody>
      </p:sp>
      <p:pic>
        <p:nvPicPr>
          <p:cNvPr id="5" name="Picture 4">
            <a:extLst>
              <a:ext uri="{FF2B5EF4-FFF2-40B4-BE49-F238E27FC236}">
                <a16:creationId xmlns:a16="http://schemas.microsoft.com/office/drawing/2014/main" id="{4123AD3F-39B1-41BE-A627-F51C46B5E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33" y="592137"/>
            <a:ext cx="1028700" cy="1228725"/>
          </a:xfrm>
          <a:prstGeom prst="rect">
            <a:avLst/>
          </a:prstGeom>
          <a:effectLst>
            <a:softEdge rad="63500"/>
          </a:effectLst>
        </p:spPr>
      </p:pic>
    </p:spTree>
    <p:extLst>
      <p:ext uri="{BB962C8B-B14F-4D97-AF65-F5344CB8AC3E}">
        <p14:creationId xmlns:p14="http://schemas.microsoft.com/office/powerpoint/2010/main" val="194831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E7A9-A72D-4718-B7DD-0C2049E98415}"/>
              </a:ext>
            </a:extLst>
          </p:cNvPr>
          <p:cNvSpPr>
            <a:spLocks noGrp="1"/>
          </p:cNvSpPr>
          <p:nvPr>
            <p:ph type="title"/>
          </p:nvPr>
        </p:nvSpPr>
        <p:spPr>
          <a:xfrm>
            <a:off x="2091266" y="855134"/>
            <a:ext cx="8500533" cy="1726602"/>
          </a:xfrm>
        </p:spPr>
        <p:txBody>
          <a:bodyPr/>
          <a:lstStyle/>
          <a:p>
            <a:r>
              <a:rPr lang="en-US" dirty="0"/>
              <a:t>LWCC Executive </a:t>
            </a:r>
            <a:r>
              <a:rPr lang="en-US" dirty="0" err="1"/>
              <a:t>Cmte</a:t>
            </a:r>
            <a:endParaRPr lang="en-US" dirty="0"/>
          </a:p>
        </p:txBody>
      </p:sp>
      <p:sp>
        <p:nvSpPr>
          <p:cNvPr id="3" name="Text Placeholder 2">
            <a:extLst>
              <a:ext uri="{FF2B5EF4-FFF2-40B4-BE49-F238E27FC236}">
                <a16:creationId xmlns:a16="http://schemas.microsoft.com/office/drawing/2014/main" id="{122740A5-851D-4F8F-8F54-2AA8ED99F014}"/>
              </a:ext>
            </a:extLst>
          </p:cNvPr>
          <p:cNvSpPr>
            <a:spLocks noGrp="1"/>
          </p:cNvSpPr>
          <p:nvPr>
            <p:ph type="body" idx="1"/>
          </p:nvPr>
        </p:nvSpPr>
        <p:spPr>
          <a:xfrm>
            <a:off x="749299" y="2929467"/>
            <a:ext cx="11184466" cy="2954866"/>
          </a:xfrm>
        </p:spPr>
        <p:txBody>
          <a:bodyPr>
            <a:normAutofit/>
          </a:bodyPr>
          <a:lstStyle/>
          <a:p>
            <a:pPr marL="457200" indent="-457200">
              <a:buFont typeface="Arial" panose="020B0604020202020204" pitchFamily="34" charset="0"/>
              <a:buChar char="•"/>
            </a:pPr>
            <a:r>
              <a:rPr lang="en-US" sz="2800" dirty="0">
                <a:solidFill>
                  <a:srgbClr val="660066"/>
                </a:solidFill>
              </a:rPr>
              <a:t>Prepares, coordinate, and otherwise facilitate the work of the BOD</a:t>
            </a:r>
          </a:p>
          <a:p>
            <a:pPr marL="457200" indent="-457200">
              <a:buFont typeface="Arial" panose="020B0604020202020204" pitchFamily="34" charset="0"/>
              <a:buChar char="•"/>
            </a:pPr>
            <a:r>
              <a:rPr lang="en-US" sz="2800" dirty="0">
                <a:solidFill>
                  <a:srgbClr val="660066"/>
                </a:solidFill>
              </a:rPr>
              <a:t>“Gatekeeper” of information to BOD</a:t>
            </a:r>
          </a:p>
          <a:p>
            <a:pPr marL="457200" indent="-457200">
              <a:buFont typeface="Arial" panose="020B0604020202020204" pitchFamily="34" charset="0"/>
              <a:buChar char="•"/>
            </a:pPr>
            <a:r>
              <a:rPr lang="en-US" sz="2800" dirty="0">
                <a:solidFill>
                  <a:srgbClr val="660066"/>
                </a:solidFill>
              </a:rPr>
              <a:t>Monitor Management of Operations as well as Policy</a:t>
            </a:r>
          </a:p>
          <a:p>
            <a:pPr marL="457200" indent="-457200">
              <a:buFont typeface="Arial" panose="020B0604020202020204" pitchFamily="34" charset="0"/>
              <a:buChar char="•"/>
            </a:pPr>
            <a:r>
              <a:rPr lang="en-US" sz="2800" dirty="0">
                <a:solidFill>
                  <a:srgbClr val="660066"/>
                </a:solidFill>
              </a:rPr>
              <a:t>Can be authorized by BOD to make decisions</a:t>
            </a:r>
          </a:p>
        </p:txBody>
      </p:sp>
      <p:pic>
        <p:nvPicPr>
          <p:cNvPr id="5" name="Picture 4">
            <a:extLst>
              <a:ext uri="{FF2B5EF4-FFF2-40B4-BE49-F238E27FC236}">
                <a16:creationId xmlns:a16="http://schemas.microsoft.com/office/drawing/2014/main" id="{3E66F8EE-BE44-448F-B6AF-FD9AA5A50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1" y="855134"/>
            <a:ext cx="1257300" cy="1501775"/>
          </a:xfrm>
          <a:prstGeom prst="rect">
            <a:avLst/>
          </a:prstGeom>
          <a:effectLst>
            <a:softEdge rad="63500"/>
          </a:effectLst>
        </p:spPr>
      </p:pic>
    </p:spTree>
    <p:extLst>
      <p:ext uri="{BB962C8B-B14F-4D97-AF65-F5344CB8AC3E}">
        <p14:creationId xmlns:p14="http://schemas.microsoft.com/office/powerpoint/2010/main" val="283736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E541E1-13F8-40AA-9119-0273E23DE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356834"/>
            <a:ext cx="2819400" cy="2402962"/>
          </a:xfrm>
          <a:prstGeom prst="rect">
            <a:avLst/>
          </a:prstGeom>
          <a:ln>
            <a:noFill/>
          </a:ln>
          <a:effectLst>
            <a:softEdge rad="112500"/>
          </a:effectLst>
        </p:spPr>
      </p:pic>
      <p:pic>
        <p:nvPicPr>
          <p:cNvPr id="9" name="Picture 8">
            <a:extLst>
              <a:ext uri="{FF2B5EF4-FFF2-40B4-BE49-F238E27FC236}">
                <a16:creationId xmlns:a16="http://schemas.microsoft.com/office/drawing/2014/main" id="{C15F7B13-43B2-445A-BBD7-930D88A29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1705"/>
            <a:ext cx="3395134" cy="2308691"/>
          </a:xfrm>
          <a:prstGeom prst="rect">
            <a:avLst/>
          </a:prstGeom>
          <a:ln>
            <a:noFill/>
          </a:ln>
          <a:effectLst>
            <a:softEdge rad="112500"/>
          </a:effectLst>
        </p:spPr>
      </p:pic>
      <p:sp>
        <p:nvSpPr>
          <p:cNvPr id="2" name="TextBox 1">
            <a:extLst>
              <a:ext uri="{FF2B5EF4-FFF2-40B4-BE49-F238E27FC236}">
                <a16:creationId xmlns:a16="http://schemas.microsoft.com/office/drawing/2014/main" id="{99023467-4A86-4FE7-9D55-D439E84C6174}"/>
              </a:ext>
            </a:extLst>
          </p:cNvPr>
          <p:cNvSpPr txBox="1"/>
          <p:nvPr/>
        </p:nvSpPr>
        <p:spPr>
          <a:xfrm>
            <a:off x="1143000" y="2870200"/>
            <a:ext cx="9719733"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Come from a working career as statistical programmer</a:t>
            </a:r>
          </a:p>
          <a:p>
            <a:pPr marL="285750" indent="-285750">
              <a:buFont typeface="Arial" panose="020B0604020202020204" pitchFamily="34" charset="0"/>
              <a:buChar char="•"/>
            </a:pPr>
            <a:r>
              <a:rPr lang="en-US" sz="2000" dirty="0"/>
              <a:t>Years of involvement in Damascus Civic Alliance</a:t>
            </a:r>
          </a:p>
          <a:p>
            <a:pPr marL="285750" indent="-285750">
              <a:buFont typeface="Arial" panose="020B0604020202020204" pitchFamily="34" charset="0"/>
              <a:buChar char="•"/>
            </a:pPr>
            <a:r>
              <a:rPr lang="en-US" sz="2000" dirty="0"/>
              <a:t>Eleven+ years resident of LW	</a:t>
            </a:r>
          </a:p>
          <a:p>
            <a:pPr marL="285750" indent="-285750">
              <a:buFont typeface="Arial" panose="020B0604020202020204" pitchFamily="34" charset="0"/>
              <a:buChar char="•"/>
            </a:pPr>
            <a:r>
              <a:rPr lang="en-US" sz="2000" dirty="0"/>
              <a:t>Eleven years on Mutual 10 board (LW BOD rep for 10 years)</a:t>
            </a:r>
          </a:p>
          <a:p>
            <a:pPr marL="285750" indent="-285750">
              <a:buFont typeface="Arial" panose="020B0604020202020204" pitchFamily="34" charset="0"/>
              <a:buChar char="•"/>
            </a:pPr>
            <a:r>
              <a:rPr lang="en-US" sz="2000" dirty="0"/>
              <a:t>LW Exec </a:t>
            </a:r>
            <a:r>
              <a:rPr lang="en-US" sz="2000" dirty="0" err="1"/>
              <a:t>Cmte</a:t>
            </a:r>
            <a:r>
              <a:rPr lang="en-US" sz="2000" dirty="0"/>
              <a:t> for Six years</a:t>
            </a:r>
          </a:p>
          <a:p>
            <a:pPr marL="285750" indent="-285750">
              <a:buFont typeface="Arial" panose="020B0604020202020204" pitchFamily="34" charset="0"/>
              <a:buChar char="•"/>
            </a:pPr>
            <a:r>
              <a:rPr lang="en-US" sz="2000" dirty="0"/>
              <a:t>LW BOD Chair for Three years</a:t>
            </a:r>
          </a:p>
          <a:p>
            <a:pPr marL="285750" indent="-285750">
              <a:buFont typeface="Arial" panose="020B0604020202020204" pitchFamily="34" charset="0"/>
              <a:buChar char="•"/>
            </a:pPr>
            <a:r>
              <a:rPr lang="en-US" sz="2000" dirty="0"/>
              <a:t>Chair, GM Evaluation </a:t>
            </a:r>
            <a:r>
              <a:rPr lang="en-US" sz="2000" dirty="0" err="1"/>
              <a:t>Spcl</a:t>
            </a:r>
            <a:r>
              <a:rPr lang="en-US" sz="2000" dirty="0"/>
              <a:t> </a:t>
            </a:r>
            <a:r>
              <a:rPr lang="en-US" sz="2000" dirty="0" err="1"/>
              <a:t>Cmte</a:t>
            </a:r>
            <a:r>
              <a:rPr lang="en-US" sz="2000" dirty="0"/>
              <a:t> (3 of 5  </a:t>
            </a:r>
            <a:r>
              <a:rPr lang="en-US" sz="2000" dirty="0" err="1"/>
              <a:t>yrs</a:t>
            </a:r>
            <a:r>
              <a:rPr lang="en-US" sz="2000" dirty="0"/>
              <a:t>);Chair LW Name </a:t>
            </a:r>
            <a:r>
              <a:rPr lang="en-US" sz="2000" dirty="0" err="1"/>
              <a:t>Spcl</a:t>
            </a:r>
            <a:r>
              <a:rPr lang="en-US" sz="2000" dirty="0"/>
              <a:t> </a:t>
            </a:r>
            <a:r>
              <a:rPr lang="en-US" sz="2000" dirty="0" err="1"/>
              <a:t>Cmte</a:t>
            </a:r>
            <a:r>
              <a:rPr lang="en-US" sz="2000" dirty="0"/>
              <a:t> (1 </a:t>
            </a:r>
            <a:r>
              <a:rPr lang="en-US" sz="2000" dirty="0" err="1"/>
              <a:t>yr</a:t>
            </a:r>
            <a:r>
              <a:rPr lang="en-US" sz="2000" dirty="0"/>
              <a:t>)</a:t>
            </a:r>
          </a:p>
          <a:p>
            <a:pPr marL="285750" indent="-285750">
              <a:buFont typeface="Arial" panose="020B0604020202020204" pitchFamily="34" charset="0"/>
              <a:buChar char="•"/>
            </a:pPr>
            <a:r>
              <a:rPr lang="en-US" sz="2000" dirty="0"/>
              <a:t>Chair, Security &amp; Trans AC (2 of 4 years)</a:t>
            </a:r>
          </a:p>
          <a:p>
            <a:pPr marL="285750" indent="-285750">
              <a:buFont typeface="Arial" panose="020B0604020202020204" pitchFamily="34" charset="0"/>
              <a:buChar char="•"/>
            </a:pPr>
            <a:r>
              <a:rPr lang="en-US" sz="2000" dirty="0">
                <a:solidFill>
                  <a:schemeClr val="accent4">
                    <a:lumMod val="60000"/>
                    <a:lumOff val="40000"/>
                  </a:schemeClr>
                </a:solidFill>
              </a:rPr>
              <a:t>LW Diversity Relations Council, Leader; FIA, LWAAAC, Chinese, Edmonson, CLL, LWF</a:t>
            </a:r>
          </a:p>
          <a:p>
            <a:pPr marL="285750" indent="-285750">
              <a:buFont typeface="Arial" panose="020B0604020202020204" pitchFamily="34" charset="0"/>
              <a:buChar char="•"/>
            </a:pPr>
            <a:r>
              <a:rPr lang="en-US" sz="2000" dirty="0"/>
              <a:t>Webmaster – mutuals 10, 16, 19B, 20B,  JRLW</a:t>
            </a:r>
          </a:p>
          <a:p>
            <a:pPr marL="285750" indent="-285750">
              <a:buFont typeface="Arial" panose="020B0604020202020204" pitchFamily="34" charset="0"/>
              <a:buChar char="•"/>
            </a:pPr>
            <a:r>
              <a:rPr lang="en-US" sz="2000" dirty="0"/>
              <a:t>LW Groups.io List Serve owner/operator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42068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8880-DEDA-4718-B6FA-B5531CE39916}"/>
              </a:ext>
            </a:extLst>
          </p:cNvPr>
          <p:cNvSpPr>
            <a:spLocks noGrp="1"/>
          </p:cNvSpPr>
          <p:nvPr>
            <p:ph type="title"/>
          </p:nvPr>
        </p:nvSpPr>
        <p:spPr>
          <a:xfrm>
            <a:off x="2497666" y="668868"/>
            <a:ext cx="8094133" cy="1836668"/>
          </a:xfrm>
        </p:spPr>
        <p:txBody>
          <a:bodyPr/>
          <a:lstStyle/>
          <a:p>
            <a:r>
              <a:rPr lang="en-US" u="sng" dirty="0"/>
              <a:t>LW Advisory/</a:t>
            </a:r>
            <a:r>
              <a:rPr lang="en-US" u="sng" dirty="0" err="1"/>
              <a:t>Spcl</a:t>
            </a:r>
            <a:r>
              <a:rPr lang="en-US" u="sng" dirty="0"/>
              <a:t> </a:t>
            </a:r>
            <a:r>
              <a:rPr lang="en-US" u="sng" dirty="0" err="1"/>
              <a:t>Cmtes</a:t>
            </a:r>
            <a:br>
              <a:rPr lang="en-US" u="sng" dirty="0"/>
            </a:br>
            <a:r>
              <a:rPr lang="en-US" dirty="0"/>
              <a:t>“</a:t>
            </a:r>
            <a:r>
              <a:rPr lang="en-US" sz="2800" dirty="0"/>
              <a:t>Governance”</a:t>
            </a:r>
            <a:endParaRPr lang="en-US" sz="2800" u="sng" dirty="0"/>
          </a:p>
        </p:txBody>
      </p:sp>
      <p:sp>
        <p:nvSpPr>
          <p:cNvPr id="3" name="Text Placeholder 2">
            <a:extLst>
              <a:ext uri="{FF2B5EF4-FFF2-40B4-BE49-F238E27FC236}">
                <a16:creationId xmlns:a16="http://schemas.microsoft.com/office/drawing/2014/main" id="{868A8DEF-C4E1-4D6A-ABEA-941233F8F1C8}"/>
              </a:ext>
            </a:extLst>
          </p:cNvPr>
          <p:cNvSpPr>
            <a:spLocks noGrp="1"/>
          </p:cNvSpPr>
          <p:nvPr>
            <p:ph type="body" idx="1"/>
          </p:nvPr>
        </p:nvSpPr>
        <p:spPr>
          <a:xfrm>
            <a:off x="651933" y="2844800"/>
            <a:ext cx="10608734" cy="3699933"/>
          </a:xfrm>
        </p:spPr>
        <p:txBody>
          <a:bodyPr>
            <a:normAutofit/>
          </a:bodyPr>
          <a:lstStyle/>
          <a:p>
            <a:pPr marL="457200" indent="-457200">
              <a:buFont typeface="Arial" panose="020B0604020202020204" pitchFamily="34" charset="0"/>
              <a:buChar char="•"/>
            </a:pPr>
            <a:r>
              <a:rPr lang="en-US" sz="2800" dirty="0">
                <a:solidFill>
                  <a:srgbClr val="993366"/>
                </a:solidFill>
              </a:rPr>
              <a:t>Create by the BOD to advise and assist – chartered </a:t>
            </a:r>
            <a:r>
              <a:rPr lang="en-US" sz="2800" dirty="0" err="1">
                <a:solidFill>
                  <a:srgbClr val="993366"/>
                </a:solidFill>
              </a:rPr>
              <a:t>cmte</a:t>
            </a:r>
            <a:r>
              <a:rPr lang="en-US" sz="2800" dirty="0">
                <a:solidFill>
                  <a:srgbClr val="993366"/>
                </a:solidFill>
              </a:rPr>
              <a:t>  rules from BOD</a:t>
            </a:r>
          </a:p>
          <a:p>
            <a:pPr marL="457200" indent="-457200">
              <a:buFont typeface="Arial" panose="020B0604020202020204" pitchFamily="34" charset="0"/>
              <a:buChar char="•"/>
            </a:pPr>
            <a:r>
              <a:rPr lang="en-US" sz="2800" dirty="0">
                <a:solidFill>
                  <a:srgbClr val="993366"/>
                </a:solidFill>
              </a:rPr>
              <a:t>Must adhere to all rules and laws</a:t>
            </a:r>
          </a:p>
          <a:p>
            <a:pPr marL="457200" indent="-457200">
              <a:buFont typeface="Arial" panose="020B0604020202020204" pitchFamily="34" charset="0"/>
              <a:buChar char="•"/>
            </a:pPr>
            <a:r>
              <a:rPr lang="en-US" sz="2800" dirty="0">
                <a:solidFill>
                  <a:srgbClr val="993366"/>
                </a:solidFill>
              </a:rPr>
              <a:t>Chartered Standing AC focused on Ongoing Community Function</a:t>
            </a:r>
          </a:p>
          <a:p>
            <a:pPr marL="457200" indent="-457200">
              <a:buFont typeface="Arial" panose="020B0604020202020204" pitchFamily="34" charset="0"/>
              <a:buChar char="•"/>
            </a:pPr>
            <a:r>
              <a:rPr lang="en-US" sz="2800">
                <a:solidFill>
                  <a:srgbClr val="993366"/>
                </a:solidFill>
              </a:rPr>
              <a:t>Special </a:t>
            </a:r>
            <a:r>
              <a:rPr lang="en-US" sz="2800" dirty="0">
                <a:solidFill>
                  <a:srgbClr val="993366"/>
                </a:solidFill>
              </a:rPr>
              <a:t>AC task oriented</a:t>
            </a:r>
          </a:p>
          <a:p>
            <a:pPr marL="457200" indent="-457200">
              <a:buFont typeface="Arial" panose="020B0604020202020204" pitchFamily="34" charset="0"/>
              <a:buChar char="•"/>
            </a:pPr>
            <a:r>
              <a:rPr lang="en-US" sz="2800" dirty="0">
                <a:solidFill>
                  <a:srgbClr val="993366"/>
                </a:solidFill>
              </a:rPr>
              <a:t>Authority of final action for entire community is BOD’s</a:t>
            </a:r>
          </a:p>
        </p:txBody>
      </p:sp>
      <p:pic>
        <p:nvPicPr>
          <p:cNvPr id="5" name="Picture 4">
            <a:extLst>
              <a:ext uri="{FF2B5EF4-FFF2-40B4-BE49-F238E27FC236}">
                <a16:creationId xmlns:a16="http://schemas.microsoft.com/office/drawing/2014/main" id="{59AB0D69-2B6B-4CF5-AA61-75BFE9664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3" y="668868"/>
            <a:ext cx="1562100" cy="1865842"/>
          </a:xfrm>
          <a:prstGeom prst="rect">
            <a:avLst/>
          </a:prstGeom>
          <a:effectLst>
            <a:softEdge rad="63500"/>
          </a:effectLst>
        </p:spPr>
      </p:pic>
    </p:spTree>
    <p:extLst>
      <p:ext uri="{BB962C8B-B14F-4D97-AF65-F5344CB8AC3E}">
        <p14:creationId xmlns:p14="http://schemas.microsoft.com/office/powerpoint/2010/main" val="107113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385C0-4090-42E6-83F6-3105092B7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60867"/>
            <a:ext cx="10058400" cy="6858000"/>
          </a:xfrm>
          <a:prstGeom prst="rect">
            <a:avLst/>
          </a:prstGeom>
        </p:spPr>
      </p:pic>
      <p:pic>
        <p:nvPicPr>
          <p:cNvPr id="4" name="Picture 3">
            <a:extLst>
              <a:ext uri="{FF2B5EF4-FFF2-40B4-BE49-F238E27FC236}">
                <a16:creationId xmlns:a16="http://schemas.microsoft.com/office/drawing/2014/main" id="{2C4BFB0F-9722-464B-86BA-001CE6452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1" y="414866"/>
            <a:ext cx="1333499" cy="1592791"/>
          </a:xfrm>
          <a:prstGeom prst="rect">
            <a:avLst/>
          </a:prstGeom>
          <a:effectLst>
            <a:softEdge rad="63500"/>
          </a:effectLst>
        </p:spPr>
      </p:pic>
    </p:spTree>
    <p:extLst>
      <p:ext uri="{BB962C8B-B14F-4D97-AF65-F5344CB8AC3E}">
        <p14:creationId xmlns:p14="http://schemas.microsoft.com/office/powerpoint/2010/main" val="125121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328D-35DF-4576-AF4F-1FAAF4284F88}"/>
              </a:ext>
            </a:extLst>
          </p:cNvPr>
          <p:cNvSpPr>
            <a:spLocks noGrp="1"/>
          </p:cNvSpPr>
          <p:nvPr>
            <p:ph type="title"/>
          </p:nvPr>
        </p:nvSpPr>
        <p:spPr>
          <a:xfrm>
            <a:off x="999067" y="964692"/>
            <a:ext cx="9880599" cy="1188720"/>
          </a:xfrm>
        </p:spPr>
        <p:txBody>
          <a:bodyPr/>
          <a:lstStyle/>
          <a:p>
            <a:r>
              <a:rPr lang="en-US" dirty="0"/>
              <a:t>LW/E&amp;R Groups, Clubs, organizations</a:t>
            </a:r>
          </a:p>
        </p:txBody>
      </p:sp>
      <p:sp>
        <p:nvSpPr>
          <p:cNvPr id="4" name="TextBox 3">
            <a:extLst>
              <a:ext uri="{FF2B5EF4-FFF2-40B4-BE49-F238E27FC236}">
                <a16:creationId xmlns:a16="http://schemas.microsoft.com/office/drawing/2014/main" id="{0B9F00AA-34C2-43AF-B3CE-56CB8B0D296C}"/>
              </a:ext>
            </a:extLst>
          </p:cNvPr>
          <p:cNvSpPr txBox="1"/>
          <p:nvPr/>
        </p:nvSpPr>
        <p:spPr>
          <a:xfrm>
            <a:off x="1278467" y="2768600"/>
            <a:ext cx="9601199" cy="3539430"/>
          </a:xfrm>
          <a:prstGeom prst="rect">
            <a:avLst/>
          </a:prstGeom>
          <a:noFill/>
        </p:spPr>
        <p:txBody>
          <a:bodyPr wrap="square" rtlCol="0">
            <a:spAutoFit/>
          </a:bodyPr>
          <a:lstStyle/>
          <a:p>
            <a:r>
              <a:rPr lang="en-US" sz="2800" u="sng" dirty="0"/>
              <a:t>NOT</a:t>
            </a:r>
            <a:r>
              <a:rPr lang="en-US" sz="2800" dirty="0"/>
              <a:t> LW GOVERNANCE ENTITY</a:t>
            </a:r>
          </a:p>
          <a:p>
            <a:endParaRPr lang="en-US" sz="2800" dirty="0"/>
          </a:p>
          <a:p>
            <a:r>
              <a:rPr lang="en-US" sz="2800" dirty="0"/>
              <a:t>Must meet E&amp;R requirements to be approved to operate</a:t>
            </a:r>
          </a:p>
          <a:p>
            <a:r>
              <a:rPr lang="en-US" sz="2800" dirty="0"/>
              <a:t>		</a:t>
            </a:r>
            <a:r>
              <a:rPr lang="en-US" sz="2800" dirty="0" err="1"/>
              <a:t>ie</a:t>
            </a:r>
            <a:r>
              <a:rPr lang="en-US" sz="2800" dirty="0"/>
              <a:t>. Must have charter and officers; at least 30 members</a:t>
            </a:r>
          </a:p>
          <a:p>
            <a:endParaRPr lang="en-US" sz="2800" dirty="0"/>
          </a:p>
          <a:p>
            <a:r>
              <a:rPr lang="en-US" sz="2800" dirty="0"/>
              <a:t>Adhere to E&amp;R operational Rules of RCGO</a:t>
            </a:r>
          </a:p>
          <a:p>
            <a:endParaRPr lang="en-US" sz="2800" dirty="0"/>
          </a:p>
          <a:p>
            <a:r>
              <a:rPr lang="en-US" sz="2800" dirty="0"/>
              <a:t>About 100 Special Interest RCGO’s</a:t>
            </a:r>
          </a:p>
        </p:txBody>
      </p:sp>
    </p:spTree>
    <p:extLst>
      <p:ext uri="{BB962C8B-B14F-4D97-AF65-F5344CB8AC3E}">
        <p14:creationId xmlns:p14="http://schemas.microsoft.com/office/powerpoint/2010/main" val="282415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5ACA-2541-4406-9133-04E34B862BC7}"/>
              </a:ext>
            </a:extLst>
          </p:cNvPr>
          <p:cNvSpPr>
            <a:spLocks noGrp="1"/>
          </p:cNvSpPr>
          <p:nvPr>
            <p:ph type="ctrTitle"/>
          </p:nvPr>
        </p:nvSpPr>
        <p:spPr>
          <a:xfrm>
            <a:off x="2150532" y="474133"/>
            <a:ext cx="8441267" cy="2031323"/>
          </a:xfrm>
        </p:spPr>
        <p:txBody>
          <a:bodyPr>
            <a:normAutofit/>
          </a:bodyPr>
          <a:lstStyle/>
          <a:p>
            <a:r>
              <a:rPr lang="en-US" sz="4000" u="sng" dirty="0"/>
              <a:t>LW Budget</a:t>
            </a:r>
            <a:br>
              <a:rPr lang="en-US" dirty="0"/>
            </a:br>
            <a:r>
              <a:rPr lang="en-US" sz="2800" dirty="0"/>
              <a:t>documents-documents-finance</a:t>
            </a:r>
          </a:p>
        </p:txBody>
      </p:sp>
      <p:sp>
        <p:nvSpPr>
          <p:cNvPr id="3" name="Subtitle 2">
            <a:extLst>
              <a:ext uri="{FF2B5EF4-FFF2-40B4-BE49-F238E27FC236}">
                <a16:creationId xmlns:a16="http://schemas.microsoft.com/office/drawing/2014/main" id="{40B7F83F-A1A0-44BF-9FEB-CCA347576A5F}"/>
              </a:ext>
            </a:extLst>
          </p:cNvPr>
          <p:cNvSpPr>
            <a:spLocks noGrp="1"/>
          </p:cNvSpPr>
          <p:nvPr>
            <p:ph type="subTitle" idx="1"/>
          </p:nvPr>
        </p:nvSpPr>
        <p:spPr>
          <a:xfrm>
            <a:off x="491068" y="2809052"/>
            <a:ext cx="11032066" cy="3913481"/>
          </a:xfrm>
        </p:spPr>
        <p:txBody>
          <a:bodyPr>
            <a:noAutofit/>
          </a:bodyPr>
          <a:lstStyle/>
          <a:p>
            <a:r>
              <a:rPr lang="en-US" sz="2800" dirty="0">
                <a:solidFill>
                  <a:schemeClr val="bg1"/>
                </a:solidFill>
              </a:rPr>
              <a:t>Condo Fee Consists of Two Charges:</a:t>
            </a:r>
          </a:p>
          <a:p>
            <a:r>
              <a:rPr lang="en-US" sz="2800" b="1" dirty="0">
                <a:solidFill>
                  <a:schemeClr val="bg1"/>
                </a:solidFill>
              </a:rPr>
              <a:t>#1 LW Facilities Fee </a:t>
            </a:r>
            <a:r>
              <a:rPr lang="en-US" sz="2800" dirty="0">
                <a:solidFill>
                  <a:schemeClr val="bg1"/>
                </a:solidFill>
              </a:rPr>
              <a:t>– Trust Services – Same for Each Unit - Capped</a:t>
            </a:r>
          </a:p>
          <a:p>
            <a:r>
              <a:rPr lang="en-US" sz="2800" b="1" dirty="0">
                <a:solidFill>
                  <a:schemeClr val="bg1"/>
                </a:solidFill>
              </a:rPr>
              <a:t>#2 Mutual Operations </a:t>
            </a:r>
            <a:r>
              <a:rPr lang="en-US" sz="2800" dirty="0">
                <a:solidFill>
                  <a:schemeClr val="bg1"/>
                </a:solidFill>
              </a:rPr>
              <a:t>– mutual services – varies - Uncapped</a:t>
            </a:r>
          </a:p>
          <a:p>
            <a:r>
              <a:rPr lang="en-US" sz="2800" dirty="0">
                <a:solidFill>
                  <a:schemeClr val="bg1"/>
                </a:solidFill>
              </a:rPr>
              <a:t>Budget Year Begins Jan. 1;  at AC level </a:t>
            </a:r>
          </a:p>
          <a:p>
            <a:r>
              <a:rPr lang="en-US" sz="2800" dirty="0">
                <a:solidFill>
                  <a:schemeClr val="bg1"/>
                </a:solidFill>
              </a:rPr>
              <a:t>LW AC/Department needs Communicated to Management</a:t>
            </a:r>
          </a:p>
          <a:p>
            <a:r>
              <a:rPr lang="en-US" sz="2800" dirty="0">
                <a:solidFill>
                  <a:schemeClr val="bg1"/>
                </a:solidFill>
              </a:rPr>
              <a:t>Management starts drafting LW budget in June</a:t>
            </a:r>
          </a:p>
          <a:p>
            <a:r>
              <a:rPr lang="en-US" sz="2800" dirty="0">
                <a:solidFill>
                  <a:schemeClr val="bg1"/>
                </a:solidFill>
              </a:rPr>
              <a:t>To BOD for Final Approval in September, then to Mutuals</a:t>
            </a:r>
          </a:p>
        </p:txBody>
      </p:sp>
      <p:pic>
        <p:nvPicPr>
          <p:cNvPr id="5" name="Picture 4">
            <a:extLst>
              <a:ext uri="{FF2B5EF4-FFF2-40B4-BE49-F238E27FC236}">
                <a16:creationId xmlns:a16="http://schemas.microsoft.com/office/drawing/2014/main" id="{9D7D059E-A287-4C79-8FDB-51CBFD014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6" y="474133"/>
            <a:ext cx="1645388" cy="1965325"/>
          </a:xfrm>
          <a:prstGeom prst="rect">
            <a:avLst/>
          </a:prstGeom>
          <a:effectLst>
            <a:softEdge rad="31750"/>
          </a:effectLst>
        </p:spPr>
      </p:pic>
    </p:spTree>
    <p:extLst>
      <p:ext uri="{BB962C8B-B14F-4D97-AF65-F5344CB8AC3E}">
        <p14:creationId xmlns:p14="http://schemas.microsoft.com/office/powerpoint/2010/main" val="171145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B3C1-5987-42B4-ACA6-EAF2D62074A9}"/>
              </a:ext>
            </a:extLst>
          </p:cNvPr>
          <p:cNvSpPr>
            <a:spLocks noGrp="1"/>
          </p:cNvSpPr>
          <p:nvPr>
            <p:ph type="title"/>
          </p:nvPr>
        </p:nvSpPr>
        <p:spPr/>
        <p:txBody>
          <a:bodyPr/>
          <a:lstStyle/>
          <a:p>
            <a:r>
              <a:rPr lang="en-US" dirty="0"/>
              <a:t>Examples: Working the system</a:t>
            </a:r>
          </a:p>
        </p:txBody>
      </p:sp>
      <p:sp>
        <p:nvSpPr>
          <p:cNvPr id="3" name="TextBox 2">
            <a:extLst>
              <a:ext uri="{FF2B5EF4-FFF2-40B4-BE49-F238E27FC236}">
                <a16:creationId xmlns:a16="http://schemas.microsoft.com/office/drawing/2014/main" id="{CF171D2A-F9F2-4E56-A2D7-CAF48AE436EE}"/>
              </a:ext>
            </a:extLst>
          </p:cNvPr>
          <p:cNvSpPr txBox="1"/>
          <p:nvPr/>
        </p:nvSpPr>
        <p:spPr>
          <a:xfrm>
            <a:off x="3175000" y="2497667"/>
            <a:ext cx="5926667" cy="2523768"/>
          </a:xfrm>
          <a:prstGeom prst="rect">
            <a:avLst/>
          </a:prstGeom>
          <a:noFill/>
        </p:spPr>
        <p:txBody>
          <a:bodyPr wrap="square" rtlCol="0">
            <a:spAutoFit/>
          </a:bodyPr>
          <a:lstStyle/>
          <a:p>
            <a:pPr marL="514350" indent="-514350">
              <a:buFont typeface="+mj-lt"/>
              <a:buAutoNum type="arabicPeriod"/>
            </a:pPr>
            <a:r>
              <a:rPr lang="en-US" sz="2800" dirty="0"/>
              <a:t>Bus Configuration</a:t>
            </a:r>
          </a:p>
          <a:p>
            <a:pPr marL="514350" indent="-514350">
              <a:buFont typeface="+mj-lt"/>
              <a:buAutoNum type="arabicPeriod"/>
            </a:pPr>
            <a:r>
              <a:rPr lang="en-US" sz="2800" dirty="0"/>
              <a:t>Painting of Blvd Crosswalks</a:t>
            </a:r>
          </a:p>
          <a:p>
            <a:pPr marL="514350" indent="-514350">
              <a:buFont typeface="+mj-lt"/>
              <a:buAutoNum type="arabicPeriod"/>
            </a:pPr>
            <a:r>
              <a:rPr lang="en-US" sz="2800" dirty="0"/>
              <a:t>Crosswalk</a:t>
            </a:r>
          </a:p>
          <a:p>
            <a:pPr marL="514350" indent="-514350">
              <a:buFont typeface="+mj-lt"/>
              <a:buAutoNum type="arabicPeriod"/>
            </a:pPr>
            <a:r>
              <a:rPr lang="en-US" sz="2800" dirty="0"/>
              <a:t>Sound Barrier at Mutual 13</a:t>
            </a:r>
          </a:p>
          <a:p>
            <a:pPr marL="514350" indent="-514350">
              <a:buFont typeface="+mj-lt"/>
              <a:buAutoNum type="arabicPeriod"/>
            </a:pPr>
            <a:endParaRPr lang="en-US" sz="2800" dirty="0"/>
          </a:p>
          <a:p>
            <a:endParaRPr lang="en-US" dirty="0"/>
          </a:p>
        </p:txBody>
      </p:sp>
      <p:pic>
        <p:nvPicPr>
          <p:cNvPr id="5" name="Picture 4">
            <a:extLst>
              <a:ext uri="{FF2B5EF4-FFF2-40B4-BE49-F238E27FC236}">
                <a16:creationId xmlns:a16="http://schemas.microsoft.com/office/drawing/2014/main" id="{F52EF013-8D13-492A-9668-846C8EDB9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3" y="777825"/>
            <a:ext cx="1308100" cy="1562453"/>
          </a:xfrm>
          <a:prstGeom prst="rect">
            <a:avLst/>
          </a:prstGeom>
          <a:effectLst>
            <a:softEdge rad="31750"/>
          </a:effectLst>
        </p:spPr>
      </p:pic>
    </p:spTree>
    <p:extLst>
      <p:ext uri="{BB962C8B-B14F-4D97-AF65-F5344CB8AC3E}">
        <p14:creationId xmlns:p14="http://schemas.microsoft.com/office/powerpoint/2010/main" val="35637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5D81-FAAB-49C7-B4E1-20B51491DE23}"/>
              </a:ext>
            </a:extLst>
          </p:cNvPr>
          <p:cNvSpPr>
            <a:spLocks noGrp="1"/>
          </p:cNvSpPr>
          <p:nvPr>
            <p:ph type="title"/>
          </p:nvPr>
        </p:nvSpPr>
        <p:spPr>
          <a:xfrm>
            <a:off x="1879600" y="461519"/>
            <a:ext cx="8712200" cy="1608667"/>
          </a:xfrm>
        </p:spPr>
        <p:txBody>
          <a:bodyPr/>
          <a:lstStyle/>
          <a:p>
            <a:r>
              <a:rPr lang="en-US" dirty="0"/>
              <a:t>Best approach to LWCC</a:t>
            </a:r>
          </a:p>
        </p:txBody>
      </p:sp>
      <p:sp>
        <p:nvSpPr>
          <p:cNvPr id="3" name="Text Placeholder 2">
            <a:extLst>
              <a:ext uri="{FF2B5EF4-FFF2-40B4-BE49-F238E27FC236}">
                <a16:creationId xmlns:a16="http://schemas.microsoft.com/office/drawing/2014/main" id="{CEC9DCF5-FF60-4218-9848-BD457CC904AE}"/>
              </a:ext>
            </a:extLst>
          </p:cNvPr>
          <p:cNvSpPr>
            <a:spLocks noGrp="1"/>
          </p:cNvSpPr>
          <p:nvPr>
            <p:ph type="body" idx="1"/>
          </p:nvPr>
        </p:nvSpPr>
        <p:spPr>
          <a:xfrm>
            <a:off x="609599" y="2404533"/>
            <a:ext cx="10888133" cy="3213014"/>
          </a:xfrm>
        </p:spPr>
        <p:txBody>
          <a:bodyPr>
            <a:normAutofit/>
          </a:bodyPr>
          <a:lstStyle/>
          <a:p>
            <a:pPr marL="571500" indent="-571500" algn="ctr">
              <a:buFont typeface="Arial" panose="020B0604020202020204" pitchFamily="34" charset="0"/>
              <a:buChar char="•"/>
            </a:pPr>
            <a:r>
              <a:rPr lang="en-US" sz="3600" dirty="0">
                <a:solidFill>
                  <a:schemeClr val="bg1"/>
                </a:solidFill>
              </a:rPr>
              <a:t>Bring Issue to Advisory </a:t>
            </a:r>
            <a:r>
              <a:rPr lang="en-US" sz="3600" dirty="0" err="1">
                <a:solidFill>
                  <a:schemeClr val="bg1"/>
                </a:solidFill>
              </a:rPr>
              <a:t>Cmte</a:t>
            </a:r>
            <a:r>
              <a:rPr lang="en-US" sz="3600" dirty="0">
                <a:solidFill>
                  <a:schemeClr val="bg1"/>
                </a:solidFill>
              </a:rPr>
              <a:t> via Mutual Rep</a:t>
            </a:r>
          </a:p>
          <a:p>
            <a:pPr marL="571500" indent="-571500" algn="ctr">
              <a:buFont typeface="Arial" panose="020B0604020202020204" pitchFamily="34" charset="0"/>
              <a:buChar char="•"/>
            </a:pPr>
            <a:r>
              <a:rPr lang="en-US" sz="3600" dirty="0">
                <a:solidFill>
                  <a:schemeClr val="bg1"/>
                </a:solidFill>
              </a:rPr>
              <a:t>Put Issue On Their Agenda for discussion</a:t>
            </a:r>
          </a:p>
          <a:p>
            <a:pPr marL="571500" indent="-571500" algn="ctr">
              <a:buFont typeface="Arial" panose="020B0604020202020204" pitchFamily="34" charset="0"/>
              <a:buChar char="•"/>
            </a:pPr>
            <a:r>
              <a:rPr lang="en-US" sz="3600" dirty="0">
                <a:solidFill>
                  <a:schemeClr val="bg1"/>
                </a:solidFill>
              </a:rPr>
              <a:t>Push for AC/BOD resolution to Exec </a:t>
            </a:r>
            <a:r>
              <a:rPr lang="en-US" sz="3600" dirty="0" err="1">
                <a:solidFill>
                  <a:schemeClr val="bg1"/>
                </a:solidFill>
              </a:rPr>
              <a:t>Cmte</a:t>
            </a:r>
            <a:endParaRPr lang="en-US" sz="3600" dirty="0">
              <a:solidFill>
                <a:schemeClr val="bg1"/>
              </a:solidFill>
            </a:endParaRPr>
          </a:p>
          <a:p>
            <a:pPr marL="571500" indent="-571500" algn="ctr">
              <a:buFont typeface="Arial" panose="020B0604020202020204" pitchFamily="34" charset="0"/>
              <a:buChar char="•"/>
            </a:pPr>
            <a:r>
              <a:rPr lang="en-US" sz="3600" dirty="0">
                <a:solidFill>
                  <a:schemeClr val="bg1"/>
                </a:solidFill>
              </a:rPr>
              <a:t>BOD Must Consider</a:t>
            </a:r>
          </a:p>
          <a:p>
            <a:endParaRPr lang="en-US" dirty="0"/>
          </a:p>
        </p:txBody>
      </p:sp>
      <p:pic>
        <p:nvPicPr>
          <p:cNvPr id="5" name="Picture 4">
            <a:extLst>
              <a:ext uri="{FF2B5EF4-FFF2-40B4-BE49-F238E27FC236}">
                <a16:creationId xmlns:a16="http://schemas.microsoft.com/office/drawing/2014/main" id="{F4655709-F0B2-4CEF-85B7-7BA768F39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3" y="358861"/>
            <a:ext cx="1432737" cy="1711325"/>
          </a:xfrm>
          <a:prstGeom prst="rect">
            <a:avLst/>
          </a:prstGeom>
          <a:effectLst>
            <a:softEdge rad="31750"/>
          </a:effectLst>
        </p:spPr>
      </p:pic>
    </p:spTree>
    <p:extLst>
      <p:ext uri="{BB962C8B-B14F-4D97-AF65-F5344CB8AC3E}">
        <p14:creationId xmlns:p14="http://schemas.microsoft.com/office/powerpoint/2010/main" val="251776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34AC-E5E2-4395-91DD-886D4880A798}"/>
              </a:ext>
            </a:extLst>
          </p:cNvPr>
          <p:cNvSpPr>
            <a:spLocks noGrp="1"/>
          </p:cNvSpPr>
          <p:nvPr>
            <p:ph type="title"/>
          </p:nvPr>
        </p:nvSpPr>
        <p:spPr>
          <a:xfrm>
            <a:off x="2260600" y="607912"/>
            <a:ext cx="8331200" cy="1265082"/>
          </a:xfrm>
        </p:spPr>
        <p:txBody>
          <a:bodyPr/>
          <a:lstStyle/>
          <a:p>
            <a:r>
              <a:rPr lang="en-US" dirty="0"/>
              <a:t>LW Ongoing Projects</a:t>
            </a:r>
          </a:p>
        </p:txBody>
      </p:sp>
      <p:sp>
        <p:nvSpPr>
          <p:cNvPr id="3" name="Text Placeholder 2">
            <a:extLst>
              <a:ext uri="{FF2B5EF4-FFF2-40B4-BE49-F238E27FC236}">
                <a16:creationId xmlns:a16="http://schemas.microsoft.com/office/drawing/2014/main" id="{C4CA73D9-45D3-4463-91EE-D8A399E86170}"/>
              </a:ext>
            </a:extLst>
          </p:cNvPr>
          <p:cNvSpPr>
            <a:spLocks noGrp="1"/>
          </p:cNvSpPr>
          <p:nvPr>
            <p:ph type="body" idx="1"/>
          </p:nvPr>
        </p:nvSpPr>
        <p:spPr>
          <a:xfrm>
            <a:off x="2091267" y="2353733"/>
            <a:ext cx="7405539" cy="3615267"/>
          </a:xfrm>
        </p:spPr>
        <p:txBody>
          <a:bodyPr>
            <a:normAutofit/>
          </a:bodyPr>
          <a:lstStyle/>
          <a:p>
            <a:pPr marL="742950" marR="0" lvl="1" indent="-285750">
              <a:lnSpc>
                <a:spcPct val="107000"/>
              </a:lnSpc>
              <a:spcBef>
                <a:spcPts val="0"/>
              </a:spcBef>
              <a:spcAft>
                <a:spcPts val="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Admin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Bldg</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Golf Course Renovation</a:t>
            </a:r>
          </a:p>
          <a:p>
            <a:pPr marL="742950" marR="0" lvl="1" indent="-285750">
              <a:lnSpc>
                <a:spcPct val="107000"/>
              </a:lnSpc>
              <a:spcBef>
                <a:spcPts val="0"/>
              </a:spcBef>
              <a:spcAft>
                <a:spcPts val="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Strategic Plan</a:t>
            </a:r>
          </a:p>
          <a:p>
            <a:pPr marL="742950" marR="0" lvl="1" indent="-285750">
              <a:lnSpc>
                <a:spcPct val="107000"/>
              </a:lnSpc>
              <a:spcBef>
                <a:spcPts val="0"/>
              </a:spcBef>
              <a:spcAft>
                <a:spcPts val="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Trust Reserve Study</a:t>
            </a:r>
          </a:p>
          <a:p>
            <a:pPr marL="742950" marR="0" lvl="1" indent="-285750">
              <a:lnSpc>
                <a:spcPct val="107000"/>
              </a:lnSpc>
              <a:spcBef>
                <a:spcPts val="0"/>
              </a:spcBef>
              <a:spcAft>
                <a:spcPts val="80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Auto Gate Entrance</a:t>
            </a:r>
          </a:p>
          <a:p>
            <a:pPr marR="0" lvl="1">
              <a:lnSpc>
                <a:spcPct val="107000"/>
              </a:lnSpc>
              <a:spcBef>
                <a:spcPts val="0"/>
              </a:spcBef>
              <a:spcAft>
                <a:spcPts val="800"/>
              </a:spcAft>
            </a:pP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pic>
        <p:nvPicPr>
          <p:cNvPr id="5" name="Picture 4">
            <a:extLst>
              <a:ext uri="{FF2B5EF4-FFF2-40B4-BE49-F238E27FC236}">
                <a16:creationId xmlns:a16="http://schemas.microsoft.com/office/drawing/2014/main" id="{EC7A2D7E-966F-41A9-BAF5-B2D4BC6EC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430742"/>
            <a:ext cx="1461091" cy="1745192"/>
          </a:xfrm>
          <a:prstGeom prst="rect">
            <a:avLst/>
          </a:prstGeom>
          <a:effectLst>
            <a:softEdge rad="127000"/>
          </a:effectLst>
        </p:spPr>
      </p:pic>
    </p:spTree>
    <p:extLst>
      <p:ext uri="{BB962C8B-B14F-4D97-AF65-F5344CB8AC3E}">
        <p14:creationId xmlns:p14="http://schemas.microsoft.com/office/powerpoint/2010/main" val="321390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945D-B488-4490-91C1-E3EBE514672C}"/>
              </a:ext>
            </a:extLst>
          </p:cNvPr>
          <p:cNvSpPr>
            <a:spLocks noGrp="1"/>
          </p:cNvSpPr>
          <p:nvPr>
            <p:ph type="ctrTitle"/>
          </p:nvPr>
        </p:nvSpPr>
        <p:spPr>
          <a:xfrm>
            <a:off x="2142067" y="2386744"/>
            <a:ext cx="8991600" cy="1645920"/>
          </a:xfrm>
        </p:spPr>
        <p:txBody>
          <a:bodyPr/>
          <a:lstStyle/>
          <a:p>
            <a:r>
              <a:rPr lang="en-US" dirty="0"/>
              <a:t>Email: govt@</a:t>
            </a:r>
            <a:r>
              <a:rPr lang="en-US"/>
              <a:t>lwm10.COM</a:t>
            </a:r>
            <a:endParaRPr lang="en-US" dirty="0"/>
          </a:p>
        </p:txBody>
      </p:sp>
      <p:sp>
        <p:nvSpPr>
          <p:cNvPr id="3" name="Subtitle 2">
            <a:extLst>
              <a:ext uri="{FF2B5EF4-FFF2-40B4-BE49-F238E27FC236}">
                <a16:creationId xmlns:a16="http://schemas.microsoft.com/office/drawing/2014/main" id="{8BA2AE40-116D-4121-80A6-A0595B774BD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58C67E-47CE-4A55-A371-15E3C496F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58" y="2054755"/>
            <a:ext cx="1504950" cy="1495425"/>
          </a:xfrm>
          <a:prstGeom prst="rect">
            <a:avLst/>
          </a:prstGeom>
          <a:effectLst>
            <a:softEdge rad="63500"/>
          </a:effectLst>
        </p:spPr>
      </p:pic>
    </p:spTree>
    <p:extLst>
      <p:ext uri="{BB962C8B-B14F-4D97-AF65-F5344CB8AC3E}">
        <p14:creationId xmlns:p14="http://schemas.microsoft.com/office/powerpoint/2010/main" val="65291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3332-8875-4D5D-8C1F-D65B747439AF}"/>
              </a:ext>
            </a:extLst>
          </p:cNvPr>
          <p:cNvSpPr>
            <a:spLocks noGrp="1"/>
          </p:cNvSpPr>
          <p:nvPr>
            <p:ph type="title"/>
          </p:nvPr>
        </p:nvSpPr>
        <p:spPr>
          <a:xfrm>
            <a:off x="2383536" y="693758"/>
            <a:ext cx="7729728" cy="1188720"/>
          </a:xfrm>
        </p:spPr>
        <p:txBody>
          <a:bodyPr/>
          <a:lstStyle/>
          <a:p>
            <a:r>
              <a:rPr lang="en-US" dirty="0"/>
              <a:t>Town Halls with GM</a:t>
            </a:r>
          </a:p>
        </p:txBody>
      </p:sp>
      <p:sp>
        <p:nvSpPr>
          <p:cNvPr id="3" name="TextBox 2">
            <a:extLst>
              <a:ext uri="{FF2B5EF4-FFF2-40B4-BE49-F238E27FC236}">
                <a16:creationId xmlns:a16="http://schemas.microsoft.com/office/drawing/2014/main" id="{D4C63466-F39A-434B-B331-1E238DFA3B54}"/>
              </a:ext>
            </a:extLst>
          </p:cNvPr>
          <p:cNvSpPr txBox="1"/>
          <p:nvPr/>
        </p:nvSpPr>
        <p:spPr>
          <a:xfrm>
            <a:off x="2624667" y="2598003"/>
            <a:ext cx="7662333" cy="3970318"/>
          </a:xfrm>
          <a:prstGeom prst="rect">
            <a:avLst/>
          </a:prstGeom>
          <a:noFill/>
        </p:spPr>
        <p:txBody>
          <a:bodyPr wrap="square" rtlCol="0">
            <a:spAutoFit/>
          </a:bodyPr>
          <a:lstStyle/>
          <a:p>
            <a:pPr algn="ctr"/>
            <a:r>
              <a:rPr lang="en-US" sz="2800" u="sng" dirty="0"/>
              <a:t>Crystal Ballroom</a:t>
            </a:r>
            <a:r>
              <a:rPr lang="en-US" sz="2800" dirty="0"/>
              <a:t>: </a:t>
            </a:r>
          </a:p>
          <a:p>
            <a:pPr algn="ctr"/>
            <a:endParaRPr lang="en-US" sz="2800" dirty="0"/>
          </a:p>
          <a:p>
            <a:pPr algn="ctr"/>
            <a:r>
              <a:rPr lang="en-US" sz="2800" dirty="0"/>
              <a:t>	March 29th – 2 pm (Zoom)</a:t>
            </a:r>
          </a:p>
          <a:p>
            <a:pPr algn="ctr"/>
            <a:endParaRPr lang="en-US" sz="2800" dirty="0"/>
          </a:p>
          <a:p>
            <a:pPr algn="ctr"/>
            <a:r>
              <a:rPr lang="en-US" sz="2800" dirty="0"/>
              <a:t>	March 30th - 6 pm </a:t>
            </a:r>
          </a:p>
          <a:p>
            <a:pPr algn="ctr"/>
            <a:endParaRPr lang="en-US" sz="2800" dirty="0"/>
          </a:p>
          <a:p>
            <a:pPr algn="ctr"/>
            <a:r>
              <a:rPr lang="en-US" dirty="0"/>
              <a:t>	</a:t>
            </a:r>
            <a:r>
              <a:rPr lang="en-US" sz="2800" dirty="0"/>
              <a:t>March 31st – 10 am</a:t>
            </a:r>
          </a:p>
          <a:p>
            <a:endParaRPr lang="en-US" sz="2800" dirty="0"/>
          </a:p>
          <a:p>
            <a:endParaRPr lang="en-US" sz="2800" dirty="0"/>
          </a:p>
        </p:txBody>
      </p:sp>
      <p:pic>
        <p:nvPicPr>
          <p:cNvPr id="6" name="Picture 5">
            <a:extLst>
              <a:ext uri="{FF2B5EF4-FFF2-40B4-BE49-F238E27FC236}">
                <a16:creationId xmlns:a16="http://schemas.microsoft.com/office/drawing/2014/main" id="{6078A4B7-4980-4A79-9C33-344BBA2CB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4" y="314745"/>
            <a:ext cx="1629833" cy="1946745"/>
          </a:xfrm>
          <a:prstGeom prst="rect">
            <a:avLst/>
          </a:prstGeom>
          <a:effectLst>
            <a:softEdge rad="31750"/>
          </a:effectLst>
        </p:spPr>
      </p:pic>
    </p:spTree>
    <p:extLst>
      <p:ext uri="{BB962C8B-B14F-4D97-AF65-F5344CB8AC3E}">
        <p14:creationId xmlns:p14="http://schemas.microsoft.com/office/powerpoint/2010/main" val="384098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EB50-0C06-461C-92F6-EC2C0E0C0A86}"/>
              </a:ext>
            </a:extLst>
          </p:cNvPr>
          <p:cNvSpPr>
            <a:spLocks noGrp="1"/>
          </p:cNvSpPr>
          <p:nvPr>
            <p:ph type="ctrTitle"/>
          </p:nvPr>
        </p:nvSpPr>
        <p:spPr>
          <a:xfrm>
            <a:off x="1600200" y="110068"/>
            <a:ext cx="8991600" cy="1735666"/>
          </a:xfrm>
        </p:spPr>
        <p:txBody>
          <a:bodyPr/>
          <a:lstStyle/>
          <a:p>
            <a:r>
              <a:rPr lang="en-US" dirty="0"/>
              <a:t>Class approach</a:t>
            </a:r>
          </a:p>
        </p:txBody>
      </p:sp>
      <p:sp>
        <p:nvSpPr>
          <p:cNvPr id="3" name="Subtitle 2">
            <a:extLst>
              <a:ext uri="{FF2B5EF4-FFF2-40B4-BE49-F238E27FC236}">
                <a16:creationId xmlns:a16="http://schemas.microsoft.com/office/drawing/2014/main" id="{21E7C5B7-C2D8-429B-967F-0BA369212E99}"/>
              </a:ext>
            </a:extLst>
          </p:cNvPr>
          <p:cNvSpPr>
            <a:spLocks noGrp="1"/>
          </p:cNvSpPr>
          <p:nvPr>
            <p:ph type="subTitle" idx="1"/>
          </p:nvPr>
        </p:nvSpPr>
        <p:spPr>
          <a:xfrm>
            <a:off x="1388533" y="2404533"/>
            <a:ext cx="10033000" cy="4512734"/>
          </a:xfrm>
        </p:spPr>
        <p:txBody>
          <a:bodyPr>
            <a:noAutofit/>
          </a:bodyPr>
          <a:lstStyle/>
          <a:p>
            <a:pPr marL="457200" indent="-457200">
              <a:buFont typeface="Arial" panose="020B0604020202020204" pitchFamily="34" charset="0"/>
              <a:buChar char="•"/>
            </a:pPr>
            <a:r>
              <a:rPr lang="en-US" sz="3200" u="sng" dirty="0">
                <a:solidFill>
                  <a:schemeClr val="bg1"/>
                </a:solidFill>
              </a:rPr>
              <a:t>I DO NOT SPEAK FOR LW</a:t>
            </a:r>
          </a:p>
          <a:p>
            <a:pPr marL="457200" indent="-457200">
              <a:buFont typeface="Arial" panose="020B0604020202020204" pitchFamily="34" charset="0"/>
              <a:buChar char="•"/>
            </a:pPr>
            <a:r>
              <a:rPr lang="en-US" sz="3200" u="sng" dirty="0">
                <a:solidFill>
                  <a:schemeClr val="bg1"/>
                </a:solidFill>
              </a:rPr>
              <a:t>INFORMATIVE CLASS NOT RESIDENT FORUM</a:t>
            </a:r>
          </a:p>
          <a:p>
            <a:pPr marL="457200" indent="-457200">
              <a:buFont typeface="Arial" panose="020B0604020202020204" pitchFamily="34" charset="0"/>
              <a:buChar char="•"/>
            </a:pPr>
            <a:r>
              <a:rPr lang="en-US" sz="3200" u="sng" dirty="0">
                <a:solidFill>
                  <a:schemeClr val="bg1"/>
                </a:solidFill>
              </a:rPr>
              <a:t>NOT TO DEFEND SPECIFIC CONTRACTS/POLICIES</a:t>
            </a:r>
          </a:p>
          <a:p>
            <a:pPr marL="457200" indent="-457200">
              <a:buFont typeface="Arial" panose="020B0604020202020204" pitchFamily="34" charset="0"/>
              <a:buChar char="•"/>
            </a:pPr>
            <a:r>
              <a:rPr lang="en-US" sz="3200" u="sng" dirty="0">
                <a:solidFill>
                  <a:schemeClr val="bg1"/>
                </a:solidFill>
              </a:rPr>
              <a:t>NO INDIVIDUAL PERFORMANCE REVIEWS</a:t>
            </a:r>
          </a:p>
        </p:txBody>
      </p:sp>
    </p:spTree>
    <p:extLst>
      <p:ext uri="{BB962C8B-B14F-4D97-AF65-F5344CB8AC3E}">
        <p14:creationId xmlns:p14="http://schemas.microsoft.com/office/powerpoint/2010/main" val="318929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A75D-EC4F-4C50-9138-EBEE61A94CE8}"/>
              </a:ext>
            </a:extLst>
          </p:cNvPr>
          <p:cNvSpPr>
            <a:spLocks noGrp="1"/>
          </p:cNvSpPr>
          <p:nvPr>
            <p:ph type="title"/>
          </p:nvPr>
        </p:nvSpPr>
        <p:spPr>
          <a:xfrm>
            <a:off x="2332736" y="893889"/>
            <a:ext cx="7729728" cy="1188720"/>
          </a:xfrm>
        </p:spPr>
        <p:txBody>
          <a:bodyPr/>
          <a:lstStyle/>
          <a:p>
            <a:r>
              <a:rPr lang="en-US" dirty="0"/>
              <a:t>Focusing on Entire Community</a:t>
            </a:r>
          </a:p>
        </p:txBody>
      </p:sp>
      <p:sp>
        <p:nvSpPr>
          <p:cNvPr id="3" name="Content Placeholder 2">
            <a:extLst>
              <a:ext uri="{FF2B5EF4-FFF2-40B4-BE49-F238E27FC236}">
                <a16:creationId xmlns:a16="http://schemas.microsoft.com/office/drawing/2014/main" id="{852365E7-0348-4966-9FC9-37A861DC5E2C}"/>
              </a:ext>
            </a:extLst>
          </p:cNvPr>
          <p:cNvSpPr>
            <a:spLocks noGrp="1"/>
          </p:cNvSpPr>
          <p:nvPr>
            <p:ph idx="1"/>
          </p:nvPr>
        </p:nvSpPr>
        <p:spPr>
          <a:xfrm>
            <a:off x="1617133" y="2638044"/>
            <a:ext cx="9762067" cy="3822023"/>
          </a:xfrm>
        </p:spPr>
        <p:txBody>
          <a:bodyPr>
            <a:noAutofit/>
          </a:bodyPr>
          <a:lstStyle/>
          <a:p>
            <a:pPr marL="0" indent="0">
              <a:buNone/>
            </a:pPr>
            <a:r>
              <a:rPr lang="en-US" sz="3200" dirty="0"/>
              <a:t>Not dealing with mutual Governance</a:t>
            </a:r>
          </a:p>
          <a:p>
            <a:r>
              <a:rPr lang="en-US" sz="3200" dirty="0"/>
              <a:t>	Each Mutual Independently Incorporated as Part of LW Community (COG vs. Wheel)</a:t>
            </a:r>
          </a:p>
          <a:p>
            <a:r>
              <a:rPr lang="en-US" sz="3200" dirty="0"/>
              <a:t>	Member of LW </a:t>
            </a:r>
            <a:r>
              <a:rPr lang="en-US" sz="3200"/>
              <a:t>Community  Only</a:t>
            </a:r>
            <a:endParaRPr lang="en-US" sz="3200" dirty="0"/>
          </a:p>
          <a:p>
            <a:r>
              <a:rPr lang="en-US" sz="3200" dirty="0"/>
              <a:t>	Self-Governing with mutual board</a:t>
            </a:r>
          </a:p>
          <a:p>
            <a:r>
              <a:rPr lang="en-US" sz="3200" dirty="0"/>
              <a:t>	Separate Rules</a:t>
            </a:r>
          </a:p>
        </p:txBody>
      </p:sp>
      <p:pic>
        <p:nvPicPr>
          <p:cNvPr id="7" name="Picture 6">
            <a:extLst>
              <a:ext uri="{FF2B5EF4-FFF2-40B4-BE49-F238E27FC236}">
                <a16:creationId xmlns:a16="http://schemas.microsoft.com/office/drawing/2014/main" id="{60A013CD-368C-4E8C-BAAC-1428531C0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67" y="823087"/>
            <a:ext cx="1113760" cy="1330325"/>
          </a:xfrm>
          <a:prstGeom prst="rect">
            <a:avLst/>
          </a:prstGeom>
          <a:effectLst>
            <a:softEdge rad="63500"/>
          </a:effectLst>
        </p:spPr>
      </p:pic>
    </p:spTree>
    <p:extLst>
      <p:ext uri="{BB962C8B-B14F-4D97-AF65-F5344CB8AC3E}">
        <p14:creationId xmlns:p14="http://schemas.microsoft.com/office/powerpoint/2010/main" val="404675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385C0-4090-42E6-83F6-3105092B7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60867"/>
            <a:ext cx="10058400" cy="6858000"/>
          </a:xfrm>
          <a:prstGeom prst="rect">
            <a:avLst/>
          </a:prstGeom>
        </p:spPr>
      </p:pic>
      <p:pic>
        <p:nvPicPr>
          <p:cNvPr id="4" name="Picture 3">
            <a:extLst>
              <a:ext uri="{FF2B5EF4-FFF2-40B4-BE49-F238E27FC236}">
                <a16:creationId xmlns:a16="http://schemas.microsoft.com/office/drawing/2014/main" id="{2C4BFB0F-9722-464B-86BA-001CE6452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1" y="414866"/>
            <a:ext cx="1333499" cy="1592791"/>
          </a:xfrm>
          <a:prstGeom prst="rect">
            <a:avLst/>
          </a:prstGeom>
          <a:effectLst>
            <a:softEdge rad="63500"/>
          </a:effectLst>
        </p:spPr>
      </p:pic>
    </p:spTree>
    <p:extLst>
      <p:ext uri="{BB962C8B-B14F-4D97-AF65-F5344CB8AC3E}">
        <p14:creationId xmlns:p14="http://schemas.microsoft.com/office/powerpoint/2010/main" val="364509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8D10-8872-44F3-BD28-93DEDBEB990D}"/>
              </a:ext>
            </a:extLst>
          </p:cNvPr>
          <p:cNvSpPr>
            <a:spLocks noGrp="1"/>
          </p:cNvSpPr>
          <p:nvPr>
            <p:ph type="title"/>
          </p:nvPr>
        </p:nvSpPr>
        <p:spPr>
          <a:xfrm>
            <a:off x="1701801" y="245533"/>
            <a:ext cx="9414932" cy="1907879"/>
          </a:xfrm>
        </p:spPr>
        <p:txBody>
          <a:bodyPr>
            <a:normAutofit fontScale="90000"/>
          </a:bodyPr>
          <a:lstStyle/>
          <a:p>
            <a:r>
              <a:rPr lang="en-US" sz="3600" dirty="0">
                <a:solidFill>
                  <a:schemeClr val="tx1"/>
                </a:solidFill>
                <a:hlinkClick r:id="rId2">
                  <a:extLst>
                    <a:ext uri="{A12FA001-AC4F-418D-AE19-62706E023703}">
                      <ahyp:hlinkClr xmlns:ahyp="http://schemas.microsoft.com/office/drawing/2018/hyperlinkcolor" val="tx"/>
                    </a:ext>
                  </a:extLst>
                </a:hlinkClick>
              </a:rPr>
              <a:t>https://residents.lwmc.com</a:t>
            </a:r>
            <a:br>
              <a:rPr lang="en-US" sz="3600" dirty="0">
                <a:solidFill>
                  <a:schemeClr val="tx1"/>
                </a:solidFill>
              </a:rPr>
            </a:br>
            <a:r>
              <a:rPr lang="en-US" sz="3600" dirty="0" err="1">
                <a:solidFill>
                  <a:srgbClr val="FFFF00"/>
                </a:solidFill>
              </a:rPr>
              <a:t>CoMMunications</a:t>
            </a:r>
            <a:r>
              <a:rPr lang="en-US" sz="3600" dirty="0">
                <a:solidFill>
                  <a:srgbClr val="FFFF00"/>
                </a:solidFill>
              </a:rPr>
              <a:t> is a two-way street</a:t>
            </a:r>
            <a:br>
              <a:rPr lang="en-US" dirty="0"/>
            </a:br>
            <a:br>
              <a:rPr lang="en-US" dirty="0"/>
            </a:br>
            <a:r>
              <a:rPr lang="en-US" dirty="0"/>
              <a:t>“Documents”-”Documents”-”Governance”</a:t>
            </a:r>
          </a:p>
        </p:txBody>
      </p:sp>
      <p:sp>
        <p:nvSpPr>
          <p:cNvPr id="3" name="Content Placeholder 2">
            <a:extLst>
              <a:ext uri="{FF2B5EF4-FFF2-40B4-BE49-F238E27FC236}">
                <a16:creationId xmlns:a16="http://schemas.microsoft.com/office/drawing/2014/main" id="{937CCA2C-314E-4EE7-8D32-9392A2A2466C}"/>
              </a:ext>
            </a:extLst>
          </p:cNvPr>
          <p:cNvSpPr>
            <a:spLocks noGrp="1"/>
          </p:cNvSpPr>
          <p:nvPr>
            <p:ph idx="1"/>
          </p:nvPr>
        </p:nvSpPr>
        <p:spPr>
          <a:xfrm>
            <a:off x="1557867" y="2638044"/>
            <a:ext cx="9931399" cy="4126823"/>
          </a:xfrm>
        </p:spPr>
        <p:txBody>
          <a:bodyPr>
            <a:normAutofit/>
          </a:bodyPr>
          <a:lstStyle/>
          <a:p>
            <a:pPr marL="0" indent="0" algn="ctr">
              <a:buNone/>
            </a:pPr>
            <a:r>
              <a:rPr lang="en-US" sz="3200" u="sng" dirty="0"/>
              <a:t>LW Governance Documents:</a:t>
            </a:r>
          </a:p>
          <a:p>
            <a:pPr marL="0" indent="0" algn="ctr">
              <a:buNone/>
            </a:pPr>
            <a:r>
              <a:rPr lang="en-US" sz="3200" u="sng" dirty="0"/>
              <a:t>LWCC GOVERNING DOCS</a:t>
            </a:r>
            <a:r>
              <a:rPr lang="en-US" sz="3200" dirty="0"/>
              <a:t>  - Umbrella HOA</a:t>
            </a:r>
          </a:p>
          <a:p>
            <a:pPr marL="0" indent="0" algn="ctr">
              <a:buNone/>
            </a:pPr>
            <a:r>
              <a:rPr lang="en-US" sz="3200" dirty="0"/>
              <a:t>** Community Policy/Rules </a:t>
            </a:r>
          </a:p>
          <a:p>
            <a:pPr marL="0" indent="0" algn="ctr">
              <a:buNone/>
            </a:pPr>
            <a:r>
              <a:rPr lang="en-US" sz="3200" u="sng" dirty="0"/>
              <a:t>LWMC GOVERNING DOCS</a:t>
            </a:r>
            <a:r>
              <a:rPr lang="en-US" sz="3200" dirty="0"/>
              <a:t> – </a:t>
            </a:r>
            <a:r>
              <a:rPr lang="en-US" sz="3200" dirty="0" err="1"/>
              <a:t>Mgmt</a:t>
            </a:r>
            <a:r>
              <a:rPr lang="en-US" sz="3200" dirty="0"/>
              <a:t> Subsidiary</a:t>
            </a:r>
          </a:p>
          <a:p>
            <a:pPr marL="0" indent="0" algn="ctr">
              <a:buNone/>
            </a:pPr>
            <a:r>
              <a:rPr lang="en-US" sz="3200" dirty="0"/>
              <a:t>** day-to-day operations</a:t>
            </a:r>
          </a:p>
          <a:p>
            <a:pPr marL="0" indent="0" algn="ctr">
              <a:buNone/>
            </a:pPr>
            <a:endParaRPr lang="en-US" sz="3200" dirty="0"/>
          </a:p>
        </p:txBody>
      </p:sp>
      <p:pic>
        <p:nvPicPr>
          <p:cNvPr id="5" name="Picture 4">
            <a:extLst>
              <a:ext uri="{FF2B5EF4-FFF2-40B4-BE49-F238E27FC236}">
                <a16:creationId xmlns:a16="http://schemas.microsoft.com/office/drawing/2014/main" id="{59CC06A3-3EE3-4415-A4BD-98B0312B5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458697"/>
            <a:ext cx="1240367" cy="1481549"/>
          </a:xfrm>
          <a:prstGeom prst="rect">
            <a:avLst/>
          </a:prstGeom>
          <a:effectLst>
            <a:softEdge rad="31750"/>
          </a:effectLst>
        </p:spPr>
      </p:pic>
    </p:spTree>
    <p:extLst>
      <p:ext uri="{BB962C8B-B14F-4D97-AF65-F5344CB8AC3E}">
        <p14:creationId xmlns:p14="http://schemas.microsoft.com/office/powerpoint/2010/main" val="276142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B64A-C10A-47E7-BA24-513F029BDBBE}"/>
              </a:ext>
            </a:extLst>
          </p:cNvPr>
          <p:cNvSpPr>
            <a:spLocks noGrp="1"/>
          </p:cNvSpPr>
          <p:nvPr>
            <p:ph type="title"/>
          </p:nvPr>
        </p:nvSpPr>
        <p:spPr>
          <a:xfrm>
            <a:off x="2108200" y="964692"/>
            <a:ext cx="8288866" cy="1188720"/>
          </a:xfrm>
        </p:spPr>
        <p:txBody>
          <a:bodyPr/>
          <a:lstStyle/>
          <a:p>
            <a:r>
              <a:rPr lang="en-US" dirty="0"/>
              <a:t>Where does LWCC get Authority?</a:t>
            </a:r>
          </a:p>
        </p:txBody>
      </p:sp>
      <p:sp>
        <p:nvSpPr>
          <p:cNvPr id="3" name="Content Placeholder 2">
            <a:extLst>
              <a:ext uri="{FF2B5EF4-FFF2-40B4-BE49-F238E27FC236}">
                <a16:creationId xmlns:a16="http://schemas.microsoft.com/office/drawing/2014/main" id="{D6A86F9B-3A41-4FE4-ABE1-9D89C975931D}"/>
              </a:ext>
            </a:extLst>
          </p:cNvPr>
          <p:cNvSpPr>
            <a:spLocks noGrp="1"/>
          </p:cNvSpPr>
          <p:nvPr>
            <p:ph idx="1"/>
          </p:nvPr>
        </p:nvSpPr>
        <p:spPr>
          <a:xfrm>
            <a:off x="1016000" y="2638044"/>
            <a:ext cx="10549466" cy="3101983"/>
          </a:xfrm>
        </p:spPr>
        <p:txBody>
          <a:bodyPr>
            <a:normAutofit/>
          </a:bodyPr>
          <a:lstStyle/>
          <a:p>
            <a:pPr marL="0" indent="0" algn="ctr">
              <a:buNone/>
            </a:pPr>
            <a:r>
              <a:rPr lang="en-US" sz="3600" dirty="0"/>
              <a:t>How was Governance set up?</a:t>
            </a:r>
          </a:p>
          <a:p>
            <a:pPr marL="0" indent="0" algn="ctr">
              <a:buNone/>
            </a:pPr>
            <a:r>
              <a:rPr lang="en-US" sz="3600" dirty="0"/>
              <a:t>* Trust is legal Corporation with set of Binding Rules</a:t>
            </a:r>
          </a:p>
        </p:txBody>
      </p:sp>
      <p:pic>
        <p:nvPicPr>
          <p:cNvPr id="5" name="Picture 4">
            <a:extLst>
              <a:ext uri="{FF2B5EF4-FFF2-40B4-BE49-F238E27FC236}">
                <a16:creationId xmlns:a16="http://schemas.microsoft.com/office/drawing/2014/main" id="{89F69FC7-EDF1-48CC-BCCB-9BAE66750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7" y="779589"/>
            <a:ext cx="1305147" cy="1558925"/>
          </a:xfrm>
          <a:prstGeom prst="rect">
            <a:avLst/>
          </a:prstGeom>
          <a:effectLst>
            <a:softEdge rad="31750"/>
          </a:effectLst>
        </p:spPr>
      </p:pic>
    </p:spTree>
    <p:extLst>
      <p:ext uri="{BB962C8B-B14F-4D97-AF65-F5344CB8AC3E}">
        <p14:creationId xmlns:p14="http://schemas.microsoft.com/office/powerpoint/2010/main" val="175218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DB42-5688-4523-8D35-C1F81B9F58B7}"/>
              </a:ext>
            </a:extLst>
          </p:cNvPr>
          <p:cNvSpPr>
            <a:spLocks noGrp="1"/>
          </p:cNvSpPr>
          <p:nvPr>
            <p:ph type="title"/>
          </p:nvPr>
        </p:nvSpPr>
        <p:spPr/>
        <p:txBody>
          <a:bodyPr/>
          <a:lstStyle/>
          <a:p>
            <a:r>
              <a:rPr lang="en-US" dirty="0"/>
              <a:t>Democratic GOVERNANCE</a:t>
            </a:r>
          </a:p>
        </p:txBody>
      </p:sp>
      <p:sp>
        <p:nvSpPr>
          <p:cNvPr id="3" name="Content Placeholder 2">
            <a:extLst>
              <a:ext uri="{FF2B5EF4-FFF2-40B4-BE49-F238E27FC236}">
                <a16:creationId xmlns:a16="http://schemas.microsoft.com/office/drawing/2014/main" id="{DBF33467-0281-4A44-A6CA-AFA3C51C3468}"/>
              </a:ext>
            </a:extLst>
          </p:cNvPr>
          <p:cNvSpPr>
            <a:spLocks noGrp="1"/>
          </p:cNvSpPr>
          <p:nvPr>
            <p:ph idx="1"/>
          </p:nvPr>
        </p:nvSpPr>
        <p:spPr>
          <a:xfrm>
            <a:off x="1126067" y="2413000"/>
            <a:ext cx="10210800" cy="4445000"/>
          </a:xfrm>
        </p:spPr>
        <p:txBody>
          <a:bodyPr>
            <a:normAutofit fontScale="85000" lnSpcReduction="20000"/>
          </a:bodyPr>
          <a:lstStyle/>
          <a:p>
            <a:r>
              <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rPr>
              <a:t>Many forms of Democratic Governance, from Direct to Indirect representation</a:t>
            </a:r>
          </a:p>
          <a:p>
            <a:endParaRPr lang="en-US" sz="3200" i="1" dirty="0">
              <a:solidFill>
                <a:schemeClr val="tx1"/>
              </a:solidFill>
              <a:latin typeface="Roboto" panose="02000000000000000000" pitchFamily="2" charset="0"/>
              <a:ea typeface="Calibri" panose="020F0502020204030204" pitchFamily="34" charset="0"/>
              <a:cs typeface="Times New Roman" panose="02020603050405020304" pitchFamily="18" charset="0"/>
            </a:endParaRPr>
          </a:p>
          <a:p>
            <a:r>
              <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rPr>
              <a:t>Mistake to think all democratic models are the same – determined by founders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p>
            <a:r>
              <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rPr>
              <a:t>US &amp; India have democratic republics, England &amp; Israel are parliamentary democracies, state is direct, fed is indirect….</a:t>
            </a:r>
          </a:p>
          <a:p>
            <a:endPar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p>
            <a:r>
              <a:rPr lang="en-US" sz="3200" i="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rPr>
              <a:t>All are representative and allow citizen input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i="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5872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261B-EE2C-4B59-8B68-AB1B0C1A573C}"/>
              </a:ext>
            </a:extLst>
          </p:cNvPr>
          <p:cNvSpPr>
            <a:spLocks noGrp="1"/>
          </p:cNvSpPr>
          <p:nvPr>
            <p:ph type="title"/>
          </p:nvPr>
        </p:nvSpPr>
        <p:spPr>
          <a:xfrm>
            <a:off x="1600200" y="372533"/>
            <a:ext cx="8991600" cy="1684867"/>
          </a:xfrm>
        </p:spPr>
        <p:txBody>
          <a:bodyPr/>
          <a:lstStyle/>
          <a:p>
            <a:r>
              <a:rPr lang="en-US" dirty="0"/>
              <a:t>Creation of Leisure World</a:t>
            </a:r>
          </a:p>
        </p:txBody>
      </p:sp>
      <p:sp>
        <p:nvSpPr>
          <p:cNvPr id="3" name="Text Placeholder 2">
            <a:extLst>
              <a:ext uri="{FF2B5EF4-FFF2-40B4-BE49-F238E27FC236}">
                <a16:creationId xmlns:a16="http://schemas.microsoft.com/office/drawing/2014/main" id="{E6245082-611F-40DE-B6A0-95C6B9F0926E}"/>
              </a:ext>
            </a:extLst>
          </p:cNvPr>
          <p:cNvSpPr>
            <a:spLocks noGrp="1"/>
          </p:cNvSpPr>
          <p:nvPr>
            <p:ph type="body" idx="1"/>
          </p:nvPr>
        </p:nvSpPr>
        <p:spPr>
          <a:xfrm>
            <a:off x="1761067" y="2328333"/>
            <a:ext cx="8627533" cy="3289214"/>
          </a:xfrm>
        </p:spPr>
        <p:txBody>
          <a:bodyPr>
            <a:normAutofit fontScale="25000" lnSpcReduction="20000"/>
          </a:bodyPr>
          <a:lstStyle/>
          <a:p>
            <a:r>
              <a:rPr lang="en-US" sz="11200" dirty="0"/>
              <a:t>1966 – LW Trust Legally Incorporated </a:t>
            </a:r>
          </a:p>
          <a:p>
            <a:endParaRPr lang="en-US" sz="11200" dirty="0"/>
          </a:p>
          <a:p>
            <a:r>
              <a:rPr lang="en-US" sz="11200" b="1" u="sng"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Trust </a:t>
            </a:r>
            <a:r>
              <a:rPr lang="en-US" sz="11200" b="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a:t>
            </a:r>
            <a:r>
              <a:rPr lang="en-US" sz="112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 </a:t>
            </a:r>
            <a:r>
              <a:rPr lang="en-US" sz="11200" b="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trust</a:t>
            </a:r>
            <a:r>
              <a:rPr lang="en-US" sz="112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is a legal relationship in which the holder of a right gives it to another person or entity who must keep and use it solely for another's benefit.</a:t>
            </a:r>
          </a:p>
          <a:p>
            <a:r>
              <a:rPr lang="en-US" sz="112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The </a:t>
            </a:r>
            <a:r>
              <a:rPr lang="en-US" sz="11200" b="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trustee</a:t>
            </a:r>
            <a:r>
              <a:rPr lang="en-US" sz="112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is the person/organization who </a:t>
            </a:r>
            <a:r>
              <a:rPr lang="en-US" sz="11200" b="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manages the assets</a:t>
            </a:r>
            <a:r>
              <a:rPr lang="en-US" sz="112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in the trust. </a:t>
            </a:r>
          </a:p>
          <a:p>
            <a:r>
              <a:rPr lang="en-US" sz="112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A </a:t>
            </a:r>
            <a:r>
              <a:rPr lang="en-US" sz="112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trustor</a:t>
            </a:r>
            <a:r>
              <a:rPr lang="en-US" sz="112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 is an individual or organization that gifts funds or assets to others by transferring fiduciary duty to a third-party trustee.</a:t>
            </a:r>
            <a:endParaRPr lang="en-US" sz="1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6A0BA32-8744-4D0B-9B8C-C65B07A88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414337"/>
            <a:ext cx="1340588" cy="1601258"/>
          </a:xfrm>
          <a:prstGeom prst="rect">
            <a:avLst/>
          </a:prstGeom>
          <a:effectLst>
            <a:softEdge rad="63500"/>
          </a:effectLst>
        </p:spPr>
      </p:pic>
    </p:spTree>
    <p:extLst>
      <p:ext uri="{BB962C8B-B14F-4D97-AF65-F5344CB8AC3E}">
        <p14:creationId xmlns:p14="http://schemas.microsoft.com/office/powerpoint/2010/main" val="280532832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Parcel</Template>
  <TotalTime>1034</TotalTime>
  <Words>1228</Words>
  <Application>Microsoft Office PowerPoint</Application>
  <PresentationFormat>Widescreen</PresentationFormat>
  <Paragraphs>168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miller-text</vt:lpstr>
      <vt:lpstr>Roboto</vt:lpstr>
      <vt:lpstr>Wingdings</vt:lpstr>
      <vt:lpstr>Parcel</vt:lpstr>
      <vt:lpstr>Leisure World Governance</vt:lpstr>
      <vt:lpstr>PowerPoint Presentation</vt:lpstr>
      <vt:lpstr>Class approach</vt:lpstr>
      <vt:lpstr>Focusing on Entire Community</vt:lpstr>
      <vt:lpstr>PowerPoint Presentation</vt:lpstr>
      <vt:lpstr>https://residents.lwmc.com CoMMunications is a two-way street  “Documents”-”Documents”-”Governance”</vt:lpstr>
      <vt:lpstr>Where does LWCC get Authority?</vt:lpstr>
      <vt:lpstr>Democratic GOVERNANCE</vt:lpstr>
      <vt:lpstr>Creation of Leisure World</vt:lpstr>
      <vt:lpstr>LW’s current trustor and trustee</vt:lpstr>
      <vt:lpstr>Trust Rules Applied by comm functioning</vt:lpstr>
      <vt:lpstr>So, who’s the LW Boss?</vt:lpstr>
      <vt:lpstr>Leisure World Board of Directors</vt:lpstr>
      <vt:lpstr>External rules for BOD</vt:lpstr>
      <vt:lpstr>Mutual BOD representation</vt:lpstr>
      <vt:lpstr>LWCC BOD Meetings</vt:lpstr>
      <vt:lpstr>BOD Voting</vt:lpstr>
      <vt:lpstr>BOD ongoing governance</vt:lpstr>
      <vt:lpstr>LWCC Executive Cmte</vt:lpstr>
      <vt:lpstr>LW Advisory/Spcl Cmtes “Governance”</vt:lpstr>
      <vt:lpstr>PowerPoint Presentation</vt:lpstr>
      <vt:lpstr>LW/E&amp;R Groups, Clubs, organizations</vt:lpstr>
      <vt:lpstr>LW Budget documents-documents-finance</vt:lpstr>
      <vt:lpstr>Examples: Working the system</vt:lpstr>
      <vt:lpstr>Best approach to LWCC</vt:lpstr>
      <vt:lpstr>LW Ongoing Projects</vt:lpstr>
      <vt:lpstr>Email: govt@lwm10.COM</vt:lpstr>
      <vt:lpstr>Town Halls with GM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Leisure World Governance</dc:title>
  <dc:creator>12402</dc:creator>
  <cp:lastModifiedBy>12402</cp:lastModifiedBy>
  <cp:revision>142</cp:revision>
  <cp:lastPrinted>2022-02-02T21:47:11Z</cp:lastPrinted>
  <dcterms:created xsi:type="dcterms:W3CDTF">2022-01-29T21:26:49Z</dcterms:created>
  <dcterms:modified xsi:type="dcterms:W3CDTF">2022-03-06T14:36:05Z</dcterms:modified>
</cp:coreProperties>
</file>